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2.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5.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0" r:id="rId10"/>
    <p:sldMasterId id="2147483987" r:id="rId11"/>
    <p:sldMasterId id="2147484016" r:id="rId12"/>
    <p:sldMasterId id="2147484043" r:id="rId13"/>
    <p:sldMasterId id="2147484055" r:id="rId14"/>
    <p:sldMasterId id="2147484080" r:id="rId15"/>
    <p:sldMasterId id="2147484091" r:id="rId16"/>
    <p:sldMasterId id="2147484101" r:id="rId17"/>
  </p:sldMasterIdLst>
  <p:notesMasterIdLst>
    <p:notesMasterId r:id="rId75"/>
  </p:notesMasterIdLst>
  <p:handoutMasterIdLst>
    <p:handoutMasterId r:id="rId76"/>
  </p:handoutMasterIdLst>
  <p:sldIdLst>
    <p:sldId id="863" r:id="rId18"/>
    <p:sldId id="801" r:id="rId19"/>
    <p:sldId id="964" r:id="rId20"/>
    <p:sldId id="965" r:id="rId21"/>
    <p:sldId id="957" r:id="rId22"/>
    <p:sldId id="960" r:id="rId23"/>
    <p:sldId id="959" r:id="rId24"/>
    <p:sldId id="958" r:id="rId25"/>
    <p:sldId id="945" r:id="rId26"/>
    <p:sldId id="804" r:id="rId27"/>
    <p:sldId id="946" r:id="rId28"/>
    <p:sldId id="806" r:id="rId29"/>
    <p:sldId id="826" r:id="rId30"/>
    <p:sldId id="955" r:id="rId31"/>
    <p:sldId id="891" r:id="rId32"/>
    <p:sldId id="892" r:id="rId33"/>
    <p:sldId id="893" r:id="rId34"/>
    <p:sldId id="896" r:id="rId35"/>
    <p:sldId id="951" r:id="rId36"/>
    <p:sldId id="952" r:id="rId37"/>
    <p:sldId id="902" r:id="rId38"/>
    <p:sldId id="879" r:id="rId39"/>
    <p:sldId id="942" r:id="rId40"/>
    <p:sldId id="904" r:id="rId41"/>
    <p:sldId id="905" r:id="rId42"/>
    <p:sldId id="906" r:id="rId43"/>
    <p:sldId id="907" r:id="rId44"/>
    <p:sldId id="984" r:id="rId45"/>
    <p:sldId id="908" r:id="rId46"/>
    <p:sldId id="909" r:id="rId47"/>
    <p:sldId id="910" r:id="rId48"/>
    <p:sldId id="966" r:id="rId49"/>
    <p:sldId id="969" r:id="rId50"/>
    <p:sldId id="970" r:id="rId51"/>
    <p:sldId id="971" r:id="rId52"/>
    <p:sldId id="972" r:id="rId53"/>
    <p:sldId id="973" r:id="rId54"/>
    <p:sldId id="974" r:id="rId55"/>
    <p:sldId id="975" r:id="rId56"/>
    <p:sldId id="976" r:id="rId57"/>
    <p:sldId id="977" r:id="rId58"/>
    <p:sldId id="978" r:id="rId59"/>
    <p:sldId id="979" r:id="rId60"/>
    <p:sldId id="922" r:id="rId61"/>
    <p:sldId id="980" r:id="rId62"/>
    <p:sldId id="981" r:id="rId63"/>
    <p:sldId id="967" r:id="rId64"/>
    <p:sldId id="986" r:id="rId65"/>
    <p:sldId id="962" r:id="rId66"/>
    <p:sldId id="985" r:id="rId67"/>
    <p:sldId id="968" r:id="rId68"/>
    <p:sldId id="961" r:id="rId69"/>
    <p:sldId id="867" r:id="rId70"/>
    <p:sldId id="982" r:id="rId71"/>
    <p:sldId id="983" r:id="rId72"/>
    <p:sldId id="854" r:id="rId73"/>
    <p:sldId id="963" r:id="rId74"/>
  </p:sldIdLst>
  <p:sldSz cx="12187238" cy="6859588"/>
  <p:notesSz cx="6858000" cy="9144000"/>
  <p:embeddedFontLst>
    <p:embeddedFont>
      <p:font typeface="Segoe UI Light" panose="020B0502040204020203" pitchFamily="34" charset="0"/>
      <p:regular r:id="rId77"/>
      <p:italic r:id="rId78"/>
    </p:embeddedFont>
    <p:embeddedFont>
      <p:font typeface="Segoe UI" panose="020B0502040204020203" pitchFamily="34" charset="0"/>
      <p:regular r:id="rId79"/>
      <p:bold r:id="rId80"/>
      <p:italic r:id="rId81"/>
      <p:boldItalic r:id="rId82"/>
    </p:embeddedFont>
    <p:embeddedFont>
      <p:font typeface="Segoe Light" panose="020B0604020202020204" charset="0"/>
      <p:regular r:id="rId83"/>
      <p:italic r:id="rId84"/>
    </p:embeddedFont>
    <p:embeddedFont>
      <p:font typeface="Candara" panose="020E0502030303020204" pitchFamily="34" charset="0"/>
      <p:regular r:id="rId85"/>
      <p:bold r:id="rId86"/>
      <p:italic r:id="rId87"/>
      <p:boldItalic r:id="rId88"/>
    </p:embeddedFont>
    <p:embeddedFont>
      <p:font typeface="Helvetica" panose="020B0604020202020204" pitchFamily="34" charset="0"/>
      <p:regular r:id="rId89"/>
      <p:bold r:id="rId90"/>
      <p:italic r:id="rId91"/>
      <p:boldItalic r:id="rId92"/>
    </p:embeddedFont>
    <p:embeddedFont>
      <p:font typeface="Consolas" panose="020B0609020204030204" pitchFamily="49" charset="0"/>
      <p:regular r:id="rId93"/>
      <p:bold r:id="rId94"/>
      <p:italic r:id="rId95"/>
      <p:boldItalic r:id="rId96"/>
    </p:embeddedFont>
  </p:embeddedFontLst>
  <p:defaultText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124" d="100"/>
          <a:sy n="124" d="100"/>
        </p:scale>
        <p:origin x="126" y="21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font" Target="fonts/font1.fntdata"/><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512118032"/>
        <c:axId val="512115680"/>
      </c:barChart>
      <c:catAx>
        <c:axId val="512118032"/>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12115680"/>
        <c:crosses val="autoZero"/>
        <c:auto val="1"/>
        <c:lblAlgn val="ctr"/>
        <c:lblOffset val="100"/>
        <c:noMultiLvlLbl val="0"/>
      </c:catAx>
      <c:valAx>
        <c:axId val="512115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512118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512119992"/>
        <c:axId val="512113720"/>
      </c:lineChart>
      <c:catAx>
        <c:axId val="512119992"/>
        <c:scaling>
          <c:orientation val="minMax"/>
        </c:scaling>
        <c:delete val="0"/>
        <c:axPos val="b"/>
        <c:majorTickMark val="out"/>
        <c:minorTickMark val="none"/>
        <c:tickLblPos val="nextTo"/>
        <c:crossAx val="512113720"/>
        <c:crosses val="autoZero"/>
        <c:auto val="1"/>
        <c:lblAlgn val="ctr"/>
        <c:lblOffset val="100"/>
        <c:noMultiLvlLbl val="0"/>
      </c:catAx>
      <c:valAx>
        <c:axId val="512113720"/>
        <c:scaling>
          <c:orientation val="minMax"/>
        </c:scaling>
        <c:delete val="1"/>
        <c:axPos val="l"/>
        <c:numFmt formatCode="General" sourceLinked="1"/>
        <c:majorTickMark val="out"/>
        <c:minorTickMark val="none"/>
        <c:tickLblPos val="nextTo"/>
        <c:crossAx val="512119992"/>
        <c:crosses val="autoZero"/>
        <c:crossBetween val="between"/>
      </c:valAx>
      <c:spPr>
        <a:noFill/>
        <a:ln w="25400">
          <a:noFill/>
        </a:ln>
      </c:spPr>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a programming language</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01DAB278-5C8C-4E71-8FFB-19B6D16E0324}">
      <dgm:prSet/>
      <dgm:spPr/>
      <dgm:t>
        <a:bodyPr/>
        <a:lstStyle/>
        <a:p>
          <a:pPr rtl="0"/>
          <a:r>
            <a:rPr lang="en-GB" b="0" u="none" baseline="0" dirty="0" smtClean="0">
              <a:latin typeface="Segoe UI Light" panose="020B0502040204020203" pitchFamily="34" charset="0"/>
            </a:rPr>
            <a:t>The F# language is accepting contributions</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Microsoft provide F# tools for Windows/Azure in Visual Studio</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dirty="0" err="1" smtClean="0">
              <a:latin typeface="Segoe UI Light" panose="020B0502040204020203" pitchFamily="34" charset="0"/>
            </a:rPr>
            <a:t>Xamarin</a:t>
          </a:r>
          <a:r>
            <a:rPr lang="en-GB" b="0" u="none" baseline="0" dirty="0" smtClean="0">
              <a:latin typeface="Segoe UI Light" panose="020B0502040204020203" pitchFamily="34" charset="0"/>
            </a:rPr>
            <a:t> provide F# tools for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CB6A0F1A-F79A-4B43-A5AF-44D7C43A4E31}">
      <dgm:prSet/>
      <dgm:spPr/>
      <dgm:t>
        <a:bodyPr/>
        <a:lstStyle/>
        <a:p>
          <a:pPr rtl="0"/>
          <a:r>
            <a:rPr lang="en-GB" b="0" u="none" dirty="0" smtClean="0">
              <a:latin typeface="Segoe UI Light" panose="020B0502040204020203" pitchFamily="34" charset="0"/>
            </a:rPr>
            <a:t>C#, F# and .NET are free, open, cross-platform</a:t>
          </a:r>
          <a:endParaRPr lang="en-GB" b="0" u="none" dirty="0">
            <a:latin typeface="Segoe UI Light" panose="020B0502040204020203" pitchFamily="34" charset="0"/>
          </a:endParaRPr>
        </a:p>
      </dgm:t>
    </dgm:pt>
    <dgm:pt modelId="{AE4992E9-7FE0-4572-9BE2-CED74FFDADA9}" type="parTrans" cxnId="{46D2CBEA-1F47-4CF4-A0A1-3A9C842EC951}">
      <dgm:prSet/>
      <dgm:spPr/>
    </dgm:pt>
    <dgm:pt modelId="{4784B1E1-2245-4BDA-A2A2-8CD9F6B5E734}" type="sibTrans" cxnId="{46D2CBEA-1F47-4CF4-A0A1-3A9C842EC951}">
      <dgm:prSet/>
      <dgm:spPr/>
    </dgm:pt>
    <dgm:pt modelId="{43319E52-D43A-47FC-8389-5F01100133B9}">
      <dgm:prSet/>
      <dgm:spPr/>
      <dgm:t>
        <a:bodyPr/>
        <a:lstStyle/>
        <a:p>
          <a:pPr rtl="0"/>
          <a:r>
            <a:rPr lang="en-GB" b="0" u="none" dirty="0" smtClean="0">
              <a:latin typeface="Segoe UI Light" panose="020B0502040204020203" pitchFamily="34" charset="0"/>
            </a:rPr>
            <a:t>F# is a companion to C#, widely used in enterprises </a:t>
          </a:r>
          <a:endParaRPr lang="en-GB" b="0" u="none" dirty="0">
            <a:latin typeface="Segoe UI Light" panose="020B0502040204020203" pitchFamily="34" charset="0"/>
          </a:endParaRPr>
        </a:p>
      </dgm:t>
    </dgm:pt>
    <dgm:pt modelId="{7F99829C-00C8-451F-8DFB-65979D501C44}" type="parTrans" cxnId="{ADB636BE-1B3F-4831-BD89-0D3615ABC863}">
      <dgm:prSet/>
      <dgm:spPr/>
    </dgm:pt>
    <dgm:pt modelId="{A98DF1C5-68E5-466C-AD3C-42C248396AC3}" type="sibTrans" cxnId="{ADB636BE-1B3F-4831-BD89-0D3615ABC863}">
      <dgm:prSet/>
      <dgm:spPr/>
    </dgm:pt>
    <dgm:pt modelId="{9B4603B9-AC97-4F76-9E64-C65B32141F59}">
      <dgm:prSet/>
      <dgm:spPr/>
      <dgm:t>
        <a:bodyPr/>
        <a:lstStyle/>
        <a:p>
          <a:r>
            <a:rPr lang="en-GB" b="0" u="none" baseline="0" dirty="0" smtClean="0">
              <a:latin typeface="Segoe UI Light" panose="020B0502040204020203" pitchFamily="34" charset="0"/>
            </a:rPr>
            <a:t>fsharp.org</a:t>
          </a:r>
          <a:endParaRPr lang="en-GB" b="0" u="none" dirty="0"/>
        </a:p>
      </dgm:t>
    </dgm:pt>
    <dgm:pt modelId="{BF34B51F-E6FC-4DDB-8798-7E5DBF635E7D}" type="parTrans" cxnId="{0872E6F5-BC9A-43D8-8779-9B0D9FD1756D}">
      <dgm:prSet/>
      <dgm:spPr/>
      <dgm:t>
        <a:bodyPr/>
        <a:lstStyle/>
        <a:p>
          <a:endParaRPr lang="en-GB"/>
        </a:p>
      </dgm:t>
    </dgm:pt>
    <dgm:pt modelId="{20621BBD-8861-41B7-B643-DB329FF3A210}" type="sibTrans" cxnId="{0872E6F5-BC9A-43D8-8779-9B0D9FD1756D}">
      <dgm:prSet/>
      <dgm:spPr/>
      <dgm:t>
        <a:bodyPr/>
        <a:lstStyle/>
        <a:p>
          <a:endParaRPr lang="en-GB"/>
        </a:p>
      </dgm:t>
    </dgm:pt>
    <dgm:pt modelId="{1A76E479-4560-46F9-B535-B402EFED3A0C}">
      <dgm:prSet/>
      <dgm:spPr/>
      <dgm:t>
        <a:bodyPr/>
        <a:lstStyle/>
        <a:p>
          <a:r>
            <a:rPr lang="en-GB" b="0" u="none" smtClean="0">
              <a:latin typeface="Segoe UI Light" panose="020B0502040204020203" pitchFamily="34" charset="0"/>
            </a:rPr>
            <a:t>F</a:t>
          </a:r>
          <a:r>
            <a:rPr lang="en-GB" b="0" u="none" dirty="0" smtClean="0">
              <a:latin typeface="Segoe UI Light" panose="020B0502040204020203" pitchFamily="34" charset="0"/>
            </a:rPr>
            <a:t># 4.0 just complete</a:t>
          </a:r>
          <a:endParaRPr lang="en-GB"/>
        </a:p>
      </dgm:t>
    </dgm:pt>
    <dgm:pt modelId="{C2D46EFB-7C58-4F5D-98E8-B84E95FF975B}" type="parTrans" cxnId="{654EAE0B-0FB8-48EB-98A7-33A609ED384F}">
      <dgm:prSet/>
      <dgm:spPr/>
    </dgm:pt>
    <dgm:pt modelId="{2304DE82-4564-4F13-89BB-D557143A107F}" type="sibTrans" cxnId="{654EAE0B-0FB8-48EB-98A7-33A609ED384F}">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8EC5806E-B9F9-4F58-BF9D-78EE42A9E0D5}" type="pres">
      <dgm:prSet presAssocID="{43319E52-D43A-47FC-8389-5F01100133B9}" presName="node" presStyleLbl="node1" presStyleIdx="1" presStyleCnt="9">
        <dgm:presLayoutVars>
          <dgm:bulletEnabled val="1"/>
        </dgm:presLayoutVars>
      </dgm:prSet>
      <dgm:spPr/>
      <dgm:t>
        <a:bodyPr/>
        <a:lstStyle/>
        <a:p>
          <a:endParaRPr lang="en-GB"/>
        </a:p>
      </dgm:t>
    </dgm:pt>
    <dgm:pt modelId="{E5A95235-7082-4A55-B176-2DCCECBA4263}" type="pres">
      <dgm:prSet presAssocID="{A98DF1C5-68E5-466C-AD3C-42C248396AC3}" presName="sibTrans" presStyleCnt="0"/>
      <dgm:spPr/>
    </dgm:pt>
    <dgm:pt modelId="{F5E4E151-5F61-4D19-81B2-C2E65E140FDE}" type="pres">
      <dgm:prSet presAssocID="{CB6A0F1A-F79A-4B43-A5AF-44D7C43A4E31}" presName="node" presStyleLbl="node1" presStyleIdx="2" presStyleCnt="9">
        <dgm:presLayoutVars>
          <dgm:bulletEnabled val="1"/>
        </dgm:presLayoutVars>
      </dgm:prSet>
      <dgm:spPr/>
      <dgm:t>
        <a:bodyPr/>
        <a:lstStyle/>
        <a:p>
          <a:endParaRPr lang="en-GB"/>
        </a:p>
      </dgm:t>
    </dgm:pt>
    <dgm:pt modelId="{A3DC6FFE-6EB7-4812-88E8-FBF503EB27A1}" type="pres">
      <dgm:prSet presAssocID="{4784B1E1-2245-4BDA-A2A2-8CD9F6B5E734}"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C74EC330-05F3-47AC-A5BF-0DC71ACE6964}" type="pres">
      <dgm:prSet presAssocID="{01DAB278-5C8C-4E71-8FFB-19B6D16E0324}" presName="node" presStyleLbl="node1" presStyleIdx="6" presStyleCnt="9">
        <dgm:presLayoutVars>
          <dgm:bulletEnabled val="1"/>
        </dgm:presLayoutVars>
      </dgm:prSet>
      <dgm:spPr/>
      <dgm:t>
        <a:bodyPr/>
        <a:lstStyle/>
        <a:p>
          <a:endParaRPr lang="en-GB"/>
        </a:p>
      </dgm:t>
    </dgm:pt>
    <dgm:pt modelId="{E51D1470-C2A6-476B-9C33-EA96099DA64D}" type="pres">
      <dgm:prSet presAssocID="{D1C7220A-C795-4BE4-A429-A7EE38026E9D}" presName="sibTrans" presStyleCnt="0"/>
      <dgm:spPr/>
    </dgm:pt>
    <dgm:pt modelId="{DF40C980-9347-4C22-83A1-20A3752A422D}" type="pres">
      <dgm:prSet presAssocID="{9B4603B9-AC97-4F76-9E64-C65B32141F59}" presName="node" presStyleLbl="node1" presStyleIdx="7" presStyleCnt="9">
        <dgm:presLayoutVars>
          <dgm:bulletEnabled val="1"/>
        </dgm:presLayoutVars>
      </dgm:prSet>
      <dgm:spPr/>
      <dgm:t>
        <a:bodyPr/>
        <a:lstStyle/>
        <a:p>
          <a:endParaRPr lang="en-GB"/>
        </a:p>
      </dgm:t>
    </dgm:pt>
    <dgm:pt modelId="{D1A5DA46-D81B-43FC-B349-F41DB0F7AC59}" type="pres">
      <dgm:prSet presAssocID="{20621BBD-8861-41B7-B643-DB329FF3A210}" presName="sibTrans" presStyleCnt="0"/>
      <dgm:spPr/>
    </dgm:pt>
    <dgm:pt modelId="{8FEC98EA-4517-449C-B5C5-71439C1390FD}" type="pres">
      <dgm:prSet presAssocID="{1A76E479-4560-46F9-B535-B402EFED3A0C}" presName="node" presStyleLbl="node1" presStyleIdx="8" presStyleCnt="9">
        <dgm:presLayoutVars>
          <dgm:bulletEnabled val="1"/>
        </dgm:presLayoutVars>
      </dgm:prSet>
      <dgm:spPr/>
      <dgm:t>
        <a:bodyPr/>
        <a:lstStyle/>
        <a:p>
          <a:endParaRPr lang="en-GB"/>
        </a:p>
      </dgm:t>
    </dgm:pt>
  </dgm:ptLst>
  <dgm:cxnLst>
    <dgm:cxn modelId="{D2D28376-5A0B-491A-BAF2-E62AF3E208B5}" type="presOf" srcId="{34E93DDE-D099-4CA2-863C-7319E600DBE4}" destId="{84BBAD3E-47E3-429D-AF91-8056E7C916A7}" srcOrd="0" destOrd="0" presId="urn:microsoft.com/office/officeart/2005/8/layout/default"/>
    <dgm:cxn modelId="{E1DCBB5F-BCFC-4F63-A6AC-2BCC21EFD0CB}" type="presOf" srcId="{01DAB278-5C8C-4E71-8FFB-19B6D16E0324}" destId="{C74EC330-05F3-47AC-A5BF-0DC71ACE6964}" srcOrd="0" destOrd="0" presId="urn:microsoft.com/office/officeart/2005/8/layout/default"/>
    <dgm:cxn modelId="{0872E6F5-BC9A-43D8-8779-9B0D9FD1756D}" srcId="{34E93DDE-D099-4CA2-863C-7319E600DBE4}" destId="{9B4603B9-AC97-4F76-9E64-C65B32141F59}" srcOrd="7" destOrd="0" parTransId="{BF34B51F-E6FC-4DDB-8798-7E5DBF635E7D}" sibTransId="{20621BBD-8861-41B7-B643-DB329FF3A210}"/>
    <dgm:cxn modelId="{CAB88DB9-55EB-48D6-BA5E-B6AEF2BF2961}" type="presOf" srcId="{3869B0B3-C26C-4A22-9117-C6E016928014}" destId="{EFEE37CB-8353-4BE7-B437-3CC87860D94D}" srcOrd="0" destOrd="0" presId="urn:microsoft.com/office/officeart/2005/8/layout/default"/>
    <dgm:cxn modelId="{DE6EED3B-6160-4AB1-9978-052346403839}" type="presOf" srcId="{E1413EAF-C3C0-4A6E-9039-2BB01ED50B55}" destId="{EEABEB6C-F727-47C6-9ED2-69321E699B00}" srcOrd="0" destOrd="0" presId="urn:microsoft.com/office/officeart/2005/8/layout/default"/>
    <dgm:cxn modelId="{C6A58FEF-E6E5-4A99-8913-3B8C94B4D19D}" type="presOf" srcId="{99DDF2FC-920D-4C4D-9879-581E042ED7BA}" destId="{5DBDC61F-9554-4F83-A359-6FE8F2984F77}" srcOrd="0" destOrd="0" presId="urn:microsoft.com/office/officeart/2005/8/layout/default"/>
    <dgm:cxn modelId="{46D2CBEA-1F47-4CF4-A0A1-3A9C842EC951}" srcId="{34E93DDE-D099-4CA2-863C-7319E600DBE4}" destId="{CB6A0F1A-F79A-4B43-A5AF-44D7C43A4E31}" srcOrd="2" destOrd="0" parTransId="{AE4992E9-7FE0-4572-9BE2-CED74FFDADA9}" sibTransId="{4784B1E1-2245-4BDA-A2A2-8CD9F6B5E734}"/>
    <dgm:cxn modelId="{1241F25B-60A6-47AE-9595-97CFF126C48A}" srcId="{34E93DDE-D099-4CA2-863C-7319E600DBE4}" destId="{56328013-0983-4355-B5E7-5999E5FA6DA7}" srcOrd="3" destOrd="0" parTransId="{EFBC9737-8D0D-485E-91AF-CD7CB9B4EA07}" sibTransId="{4070C06F-E2B9-4709-891D-6205897428C2}"/>
    <dgm:cxn modelId="{FA051419-CB1B-46A2-ABFC-9DC855266E37}" srcId="{34E93DDE-D099-4CA2-863C-7319E600DBE4}" destId="{3869B0B3-C26C-4A22-9117-C6E016928014}" srcOrd="5" destOrd="0" parTransId="{16D56DCA-7331-4EBD-AA8E-1517B18ED81A}" sibTransId="{797E255E-CDA6-4A5D-89D8-D0A811593FF7}"/>
    <dgm:cxn modelId="{654EAE0B-0FB8-48EB-98A7-33A609ED384F}" srcId="{34E93DDE-D099-4CA2-863C-7319E600DBE4}" destId="{1A76E479-4560-46F9-B535-B402EFED3A0C}" srcOrd="8" destOrd="0" parTransId="{C2D46EFB-7C58-4F5D-98E8-B84E95FF975B}" sibTransId="{2304DE82-4564-4F13-89BB-D557143A107F}"/>
    <dgm:cxn modelId="{ADB636BE-1B3F-4831-BD89-0D3615ABC863}" srcId="{34E93DDE-D099-4CA2-863C-7319E600DBE4}" destId="{43319E52-D43A-47FC-8389-5F01100133B9}" srcOrd="1" destOrd="0" parTransId="{7F99829C-00C8-451F-8DFB-65979D501C44}" sibTransId="{A98DF1C5-68E5-466C-AD3C-42C248396AC3}"/>
    <dgm:cxn modelId="{F81354D4-6E3F-4942-ACF0-983824887760}" type="presOf" srcId="{56328013-0983-4355-B5E7-5999E5FA6DA7}" destId="{3BA32929-EE9C-4E0C-85E5-8B6344E85F5D}" srcOrd="0" destOrd="0" presId="urn:microsoft.com/office/officeart/2005/8/layout/default"/>
    <dgm:cxn modelId="{6DEC9656-E920-4CC3-B4DF-1315641DFB9A}" type="presOf" srcId="{9B4603B9-AC97-4F76-9E64-C65B32141F59}" destId="{DF40C980-9347-4C22-83A1-20A3752A422D}" srcOrd="0" destOrd="0" presId="urn:microsoft.com/office/officeart/2005/8/layout/default"/>
    <dgm:cxn modelId="{C889B8CC-DCF5-4A56-92DC-D85FDF7EA5FC}" type="presOf" srcId="{1A76E479-4560-46F9-B535-B402EFED3A0C}" destId="{8FEC98EA-4517-449C-B5C5-71439C1390FD}" srcOrd="0" destOrd="0" presId="urn:microsoft.com/office/officeart/2005/8/layout/default"/>
    <dgm:cxn modelId="{A690ADB7-81C3-4E00-9261-3BED1C10F397}" type="presOf" srcId="{43319E52-D43A-47FC-8389-5F01100133B9}" destId="{8EC5806E-B9F9-4F58-BF9D-78EE42A9E0D5}" srcOrd="0" destOrd="0" presId="urn:microsoft.com/office/officeart/2005/8/layout/default"/>
    <dgm:cxn modelId="{C861BE4C-C6AD-4C55-9EAA-D6BF276F839E}" srcId="{34E93DDE-D099-4CA2-863C-7319E600DBE4}" destId="{01DAB278-5C8C-4E71-8FFB-19B6D16E0324}" srcOrd="6" destOrd="0" parTransId="{4B09FCB9-E8C7-43C1-A366-115553E54408}" sibTransId="{D1C7220A-C795-4BE4-A429-A7EE38026E9D}"/>
    <dgm:cxn modelId="{E99B6F7B-097C-42A5-8785-1DEB29C6F5DE}" type="presOf" srcId="{CB6A0F1A-F79A-4B43-A5AF-44D7C43A4E31}" destId="{F5E4E151-5F61-4D19-81B2-C2E65E140FDE}"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D964ECAD-E124-43D3-A979-F43A1EDFA96C}" srcId="{34E93DDE-D099-4CA2-863C-7319E600DBE4}" destId="{E1413EAF-C3C0-4A6E-9039-2BB01ED50B55}" srcOrd="4" destOrd="0" parTransId="{C8412A62-C25C-476B-A021-5AA71FFD2AC3}" sibTransId="{31189D48-8CF0-4852-8D46-275C351BC8C3}"/>
    <dgm:cxn modelId="{C46F46B3-0F4D-4197-BE92-2693A26EE5BD}" type="presParOf" srcId="{84BBAD3E-47E3-429D-AF91-8056E7C916A7}" destId="{5DBDC61F-9554-4F83-A359-6FE8F2984F77}" srcOrd="0" destOrd="0" presId="urn:microsoft.com/office/officeart/2005/8/layout/default"/>
    <dgm:cxn modelId="{791CD19E-0DA8-418B-9B73-4DAAB1788265}" type="presParOf" srcId="{84BBAD3E-47E3-429D-AF91-8056E7C916A7}" destId="{8434AF5F-A31D-4FF4-8F5A-458E6D8F3588}" srcOrd="1" destOrd="0" presId="urn:microsoft.com/office/officeart/2005/8/layout/default"/>
    <dgm:cxn modelId="{755AFEC4-FACD-4A25-9378-54F605A43490}" type="presParOf" srcId="{84BBAD3E-47E3-429D-AF91-8056E7C916A7}" destId="{8EC5806E-B9F9-4F58-BF9D-78EE42A9E0D5}" srcOrd="2" destOrd="0" presId="urn:microsoft.com/office/officeart/2005/8/layout/default"/>
    <dgm:cxn modelId="{F54A23CA-1B65-4254-8FD2-6BF26B17198E}" type="presParOf" srcId="{84BBAD3E-47E3-429D-AF91-8056E7C916A7}" destId="{E5A95235-7082-4A55-B176-2DCCECBA4263}" srcOrd="3" destOrd="0" presId="urn:microsoft.com/office/officeart/2005/8/layout/default"/>
    <dgm:cxn modelId="{D853E6BF-06A9-4CB9-A890-EDF1FF18D35A}" type="presParOf" srcId="{84BBAD3E-47E3-429D-AF91-8056E7C916A7}" destId="{F5E4E151-5F61-4D19-81B2-C2E65E140FDE}" srcOrd="4" destOrd="0" presId="urn:microsoft.com/office/officeart/2005/8/layout/default"/>
    <dgm:cxn modelId="{FC3D6F5E-175A-4684-AC78-6D2F228BE6C7}" type="presParOf" srcId="{84BBAD3E-47E3-429D-AF91-8056E7C916A7}" destId="{A3DC6FFE-6EB7-4812-88E8-FBF503EB27A1}" srcOrd="5" destOrd="0" presId="urn:microsoft.com/office/officeart/2005/8/layout/default"/>
    <dgm:cxn modelId="{B6C64936-BE1F-4C21-8C1E-95F5179BA77A}" type="presParOf" srcId="{84BBAD3E-47E3-429D-AF91-8056E7C916A7}" destId="{3BA32929-EE9C-4E0C-85E5-8B6344E85F5D}" srcOrd="6" destOrd="0" presId="urn:microsoft.com/office/officeart/2005/8/layout/default"/>
    <dgm:cxn modelId="{257C11CC-1542-4C98-8870-BE53190D34D0}" type="presParOf" srcId="{84BBAD3E-47E3-429D-AF91-8056E7C916A7}" destId="{F2A8E036-9CE7-4747-A060-62F0FFDE8BCC}" srcOrd="7" destOrd="0" presId="urn:microsoft.com/office/officeart/2005/8/layout/default"/>
    <dgm:cxn modelId="{B36249CB-B15F-41B3-97D1-1F59F2B8B0B3}" type="presParOf" srcId="{84BBAD3E-47E3-429D-AF91-8056E7C916A7}" destId="{EEABEB6C-F727-47C6-9ED2-69321E699B00}" srcOrd="8" destOrd="0" presId="urn:microsoft.com/office/officeart/2005/8/layout/default"/>
    <dgm:cxn modelId="{30EE0762-EA40-4280-A8F3-4F1B20345345}" type="presParOf" srcId="{84BBAD3E-47E3-429D-AF91-8056E7C916A7}" destId="{7740FB65-038F-4D0E-90E1-89CE3209C342}" srcOrd="9" destOrd="0" presId="urn:microsoft.com/office/officeart/2005/8/layout/default"/>
    <dgm:cxn modelId="{B41A1B3A-6020-45A7-AC83-C10568F39516}" type="presParOf" srcId="{84BBAD3E-47E3-429D-AF91-8056E7C916A7}" destId="{EFEE37CB-8353-4BE7-B437-3CC87860D94D}" srcOrd="10" destOrd="0" presId="urn:microsoft.com/office/officeart/2005/8/layout/default"/>
    <dgm:cxn modelId="{39664C01-529C-4125-AEEB-68DF0D35FADD}" type="presParOf" srcId="{84BBAD3E-47E3-429D-AF91-8056E7C916A7}" destId="{57663CE2-3598-4E82-BA9D-797927CC331F}" srcOrd="11" destOrd="0" presId="urn:microsoft.com/office/officeart/2005/8/layout/default"/>
    <dgm:cxn modelId="{DBB5857D-A816-4BE9-9C56-620C25DFA991}" type="presParOf" srcId="{84BBAD3E-47E3-429D-AF91-8056E7C916A7}" destId="{C74EC330-05F3-47AC-A5BF-0DC71ACE6964}" srcOrd="12" destOrd="0" presId="urn:microsoft.com/office/officeart/2005/8/layout/default"/>
    <dgm:cxn modelId="{A918E138-EECB-41C2-9784-3E70B591E3FC}" type="presParOf" srcId="{84BBAD3E-47E3-429D-AF91-8056E7C916A7}" destId="{E51D1470-C2A6-476B-9C33-EA96099DA64D}" srcOrd="13" destOrd="0" presId="urn:microsoft.com/office/officeart/2005/8/layout/default"/>
    <dgm:cxn modelId="{112CA9C0-DA4E-4644-B755-77554F71E5A0}" type="presParOf" srcId="{84BBAD3E-47E3-429D-AF91-8056E7C916A7}" destId="{DF40C980-9347-4C22-83A1-20A3752A422D}" srcOrd="14" destOrd="0" presId="urn:microsoft.com/office/officeart/2005/8/layout/default"/>
    <dgm:cxn modelId="{CAF25544-6ED5-465A-A108-F0F215207813}" type="presParOf" srcId="{84BBAD3E-47E3-429D-AF91-8056E7C916A7}" destId="{D1A5DA46-D81B-43FC-B349-F41DB0F7AC59}" srcOrd="15" destOrd="0" presId="urn:microsoft.com/office/officeart/2005/8/layout/default"/>
    <dgm:cxn modelId="{969ED642-07E6-4D8C-A543-4F807BD83C2A}" type="presParOf" srcId="{84BBAD3E-47E3-429D-AF91-8056E7C916A7}" destId="{8FEC98EA-4517-449C-B5C5-71439C1390F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EBE9F7EC-2972-48A0-BD81-24C301C40902}">
      <dgm:prSet custT="1"/>
      <dgm:spPr/>
      <dgm:t>
        <a:bodyPr/>
        <a:lstStyle/>
        <a:p>
          <a:r>
            <a:rPr lang="en-GB" sz="3200" b="0" dirty="0" smtClean="0">
              <a:latin typeface="+mj-lt"/>
            </a:rPr>
            <a:t>Data + Cloud + Programming is a major challenge</a:t>
          </a:r>
          <a:endParaRPr lang="en-GB" sz="3200" b="0" dirty="0">
            <a:latin typeface="+mj-lt"/>
          </a:endParaRPr>
        </a:p>
      </dgm:t>
    </dgm:pt>
    <dgm:pt modelId="{AC84D959-CB13-4B37-8F2C-9D0CE37801A0}" type="parTrans" cxnId="{ED29AD47-CC4C-4F33-BAA4-5E2FFE12077E}">
      <dgm:prSet/>
      <dgm:spPr/>
      <dgm:t>
        <a:bodyPr/>
        <a:lstStyle/>
        <a:p>
          <a:endParaRPr lang="en-GB"/>
        </a:p>
      </dgm:t>
    </dgm:pt>
    <dgm:pt modelId="{D376135F-1CF1-437F-B221-C5D37A8DEA00}" type="sibTrans" cxnId="{ED29AD47-CC4C-4F33-BAA4-5E2FFE12077E}">
      <dgm:prSet/>
      <dgm:spPr/>
      <dgm:t>
        <a:bodyPr/>
        <a:lstStyle/>
        <a:p>
          <a:endParaRPr lang="en-GB"/>
        </a:p>
      </dgm:t>
    </dgm:pt>
    <dgm:pt modelId="{17BCA5DC-D985-4392-BA1C-94492F1FEADA}">
      <dgm:prSet custT="1"/>
      <dgm:spPr/>
      <dgm:t>
        <a:bodyPr/>
        <a:lstStyle/>
        <a:p>
          <a:r>
            <a:rPr lang="en-GB" sz="3200" b="0" dirty="0" smtClean="0">
              <a:latin typeface="+mj-lt"/>
            </a:rPr>
            <a:t>Correct, scalable programming lies at the heart of successful tech companies</a:t>
          </a:r>
          <a:endParaRPr lang="en-GB" sz="2000" b="0" dirty="0">
            <a:latin typeface="+mj-lt"/>
          </a:endParaRPr>
        </a:p>
      </dgm:t>
    </dgm:pt>
    <dgm:pt modelId="{AEBA7BDB-E420-435E-B0B6-EEDB1D6E8B70}" type="parTrans" cxnId="{99B9F1E4-5704-4322-952F-F2A761B4FDE7}">
      <dgm:prSet/>
      <dgm:spPr/>
      <dgm:t>
        <a:bodyPr/>
        <a:lstStyle/>
        <a:p>
          <a:endParaRPr lang="en-GB"/>
        </a:p>
      </dgm:t>
    </dgm:pt>
    <dgm:pt modelId="{E2E67FC8-E56A-40FB-BACF-FF3179726CF5}" type="sibTrans" cxnId="{99B9F1E4-5704-4322-952F-F2A761B4FDE7}">
      <dgm:prSet/>
      <dgm:spPr/>
      <dgm:t>
        <a:bodyPr/>
        <a:lstStyle/>
        <a:p>
          <a:endParaRPr lang="en-GB"/>
        </a:p>
      </dgm:t>
    </dgm:pt>
    <dgm:pt modelId="{B5F63A33-8B0B-46B5-8EA9-BF0D502EBA9D}">
      <dgm:prSet custT="1"/>
      <dgm:spPr/>
      <dgm:t>
        <a:bodyPr/>
        <a:lstStyle/>
        <a:p>
          <a:r>
            <a:rPr lang="en-GB" sz="3200" b="0" dirty="0" smtClean="0">
              <a:latin typeface="+mj-lt"/>
            </a:rPr>
            <a:t>At MSR we have deep expertise in programming tech</a:t>
          </a:r>
          <a:endParaRPr lang="en-GB" sz="3200"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660AE2EA-0BC0-4CA2-A368-D601639CA455}">
      <dgm:prSet custT="1"/>
      <dgm:spPr/>
      <dgm:t>
        <a:bodyPr/>
        <a:lstStyle/>
        <a:p>
          <a:r>
            <a:rPr lang="en-GB" sz="3200" b="0" dirty="0" smtClean="0">
              <a:latin typeface="+mj-lt"/>
            </a:rPr>
            <a:t>F# is an enterprise-ready tool uniquely suited to data + cloud + programming</a:t>
          </a:r>
          <a:endParaRPr lang="en-GB" sz="3200" b="0" dirty="0">
            <a:latin typeface="+mj-lt"/>
          </a:endParaRPr>
        </a:p>
      </dgm:t>
    </dgm:pt>
    <dgm:pt modelId="{B866C060-257F-4D68-B34F-01C67D4DB514}" type="parTrans" cxnId="{CFB590A6-F3D8-4614-8C18-D6D272659241}">
      <dgm:prSet/>
      <dgm:spPr/>
      <dgm:t>
        <a:bodyPr/>
        <a:lstStyle/>
        <a:p>
          <a:endParaRPr lang="en-GB"/>
        </a:p>
      </dgm:t>
    </dgm:pt>
    <dgm:pt modelId="{15A4C34B-3052-41F1-98F3-21C4C2E99FC6}" type="sibTrans" cxnId="{CFB590A6-F3D8-4614-8C18-D6D272659241}">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941E76F-4CBD-47E6-864E-D4D161C92493}" type="pres">
      <dgm:prSet presAssocID="{B5F63A33-8B0B-46B5-8EA9-BF0D502EBA9D}" presName="node" presStyleLbl="node1" presStyleIdx="0" presStyleCnt="4">
        <dgm:presLayoutVars>
          <dgm:bulletEnabled val="1"/>
        </dgm:presLayoutVars>
      </dgm:prSet>
      <dgm:spPr/>
      <dgm:t>
        <a:bodyPr/>
        <a:lstStyle/>
        <a:p>
          <a:endParaRPr lang="en-GB"/>
        </a:p>
      </dgm:t>
    </dgm:pt>
    <dgm:pt modelId="{8B514596-20BF-4A58-85A9-2E2CC560F22C}" type="pres">
      <dgm:prSet presAssocID="{460B33DC-36AD-47A0-AF3E-F6EB84FDBE77}" presName="sibTrans" presStyleCnt="0"/>
      <dgm:spPr/>
    </dgm:pt>
    <dgm:pt modelId="{9AE88DAD-FE44-41C5-A665-578C6AD93CF6}" type="pres">
      <dgm:prSet presAssocID="{EBE9F7EC-2972-48A0-BD81-24C301C40902}" presName="node" presStyleLbl="node1" presStyleIdx="1" presStyleCnt="4">
        <dgm:presLayoutVars>
          <dgm:bulletEnabled val="1"/>
        </dgm:presLayoutVars>
      </dgm:prSet>
      <dgm:spPr/>
      <dgm:t>
        <a:bodyPr/>
        <a:lstStyle/>
        <a:p>
          <a:endParaRPr lang="en-GB"/>
        </a:p>
      </dgm:t>
    </dgm:pt>
    <dgm:pt modelId="{E6AECB5E-1AA8-43A9-AC75-A5BB63CFD346}" type="pres">
      <dgm:prSet presAssocID="{D376135F-1CF1-437F-B221-C5D37A8DEA00}" presName="sibTrans" presStyleCnt="0"/>
      <dgm:spPr/>
    </dgm:pt>
    <dgm:pt modelId="{0C61D05F-6FB0-4DDF-9C4A-474E8DDF668E}" type="pres">
      <dgm:prSet presAssocID="{17BCA5DC-D985-4392-BA1C-94492F1FEADA}" presName="node" presStyleLbl="node1" presStyleIdx="2" presStyleCnt="4">
        <dgm:presLayoutVars>
          <dgm:bulletEnabled val="1"/>
        </dgm:presLayoutVars>
      </dgm:prSet>
      <dgm:spPr/>
      <dgm:t>
        <a:bodyPr/>
        <a:lstStyle/>
        <a:p>
          <a:endParaRPr lang="en-GB"/>
        </a:p>
      </dgm:t>
    </dgm:pt>
    <dgm:pt modelId="{14425383-9F3E-4E4F-8DEF-823CD8177035}" type="pres">
      <dgm:prSet presAssocID="{E2E67FC8-E56A-40FB-BACF-FF3179726CF5}" presName="sibTrans" presStyleCnt="0"/>
      <dgm:spPr/>
    </dgm:pt>
    <dgm:pt modelId="{6F40727C-E4AA-4130-8F26-EE6CB499BEBD}" type="pres">
      <dgm:prSet presAssocID="{660AE2EA-0BC0-4CA2-A368-D601639CA455}" presName="node" presStyleLbl="node1" presStyleIdx="3" presStyleCnt="4">
        <dgm:presLayoutVars>
          <dgm:bulletEnabled val="1"/>
        </dgm:presLayoutVars>
      </dgm:prSet>
      <dgm:spPr/>
      <dgm:t>
        <a:bodyPr/>
        <a:lstStyle/>
        <a:p>
          <a:endParaRPr lang="en-GB"/>
        </a:p>
      </dgm:t>
    </dgm:pt>
  </dgm:ptLst>
  <dgm:cxnLst>
    <dgm:cxn modelId="{ED29AD47-CC4C-4F33-BAA4-5E2FFE12077E}" srcId="{34E93DDE-D099-4CA2-863C-7319E600DBE4}" destId="{EBE9F7EC-2972-48A0-BD81-24C301C40902}" srcOrd="1" destOrd="0" parTransId="{AC84D959-CB13-4B37-8F2C-9D0CE37801A0}" sibTransId="{D376135F-1CF1-437F-B221-C5D37A8DEA00}"/>
    <dgm:cxn modelId="{EC7B646D-788D-4E27-A449-CE5EF50CD355}" srcId="{34E93DDE-D099-4CA2-863C-7319E600DBE4}" destId="{B5F63A33-8B0B-46B5-8EA9-BF0D502EBA9D}" srcOrd="0" destOrd="0" parTransId="{FCD6969C-1622-4274-85D3-9107619CC734}" sibTransId="{460B33DC-36AD-47A0-AF3E-F6EB84FDBE77}"/>
    <dgm:cxn modelId="{BD87AAAA-4FC1-4ECF-8082-A7845B87E0B3}" type="presOf" srcId="{B5F63A33-8B0B-46B5-8EA9-BF0D502EBA9D}" destId="{A941E76F-4CBD-47E6-864E-D4D161C92493}" srcOrd="0" destOrd="0" presId="urn:microsoft.com/office/officeart/2005/8/layout/default"/>
    <dgm:cxn modelId="{CFB590A6-F3D8-4614-8C18-D6D272659241}" srcId="{34E93DDE-D099-4CA2-863C-7319E600DBE4}" destId="{660AE2EA-0BC0-4CA2-A368-D601639CA455}" srcOrd="3" destOrd="0" parTransId="{B866C060-257F-4D68-B34F-01C67D4DB514}" sibTransId="{15A4C34B-3052-41F1-98F3-21C4C2E99FC6}"/>
    <dgm:cxn modelId="{BCD5ADCB-48C7-41F4-88CA-FCEE7C0AA14A}" type="presOf" srcId="{34E93DDE-D099-4CA2-863C-7319E600DBE4}" destId="{84BBAD3E-47E3-429D-AF91-8056E7C916A7}" srcOrd="0" destOrd="0" presId="urn:microsoft.com/office/officeart/2005/8/layout/default"/>
    <dgm:cxn modelId="{5E28196E-34BB-498C-89A4-3E3EA3F6A1A4}" type="presOf" srcId="{17BCA5DC-D985-4392-BA1C-94492F1FEADA}" destId="{0C61D05F-6FB0-4DDF-9C4A-474E8DDF668E}" srcOrd="0" destOrd="0" presId="urn:microsoft.com/office/officeart/2005/8/layout/default"/>
    <dgm:cxn modelId="{88150869-7BBA-4165-A794-4D1C40CC2D72}" type="presOf" srcId="{660AE2EA-0BC0-4CA2-A368-D601639CA455}" destId="{6F40727C-E4AA-4130-8F26-EE6CB499BEBD}" srcOrd="0" destOrd="0" presId="urn:microsoft.com/office/officeart/2005/8/layout/default"/>
    <dgm:cxn modelId="{99B9F1E4-5704-4322-952F-F2A761B4FDE7}" srcId="{34E93DDE-D099-4CA2-863C-7319E600DBE4}" destId="{17BCA5DC-D985-4392-BA1C-94492F1FEADA}" srcOrd="2" destOrd="0" parTransId="{AEBA7BDB-E420-435E-B0B6-EEDB1D6E8B70}" sibTransId="{E2E67FC8-E56A-40FB-BACF-FF3179726CF5}"/>
    <dgm:cxn modelId="{96A2620B-9FAF-483C-9533-3F41879F6045}" type="presOf" srcId="{EBE9F7EC-2972-48A0-BD81-24C301C40902}" destId="{9AE88DAD-FE44-41C5-A665-578C6AD93CF6}" srcOrd="0" destOrd="0" presId="urn:microsoft.com/office/officeart/2005/8/layout/default"/>
    <dgm:cxn modelId="{5B95F9CB-424F-4D88-9C94-7A90FB8EC99F}" type="presParOf" srcId="{84BBAD3E-47E3-429D-AF91-8056E7C916A7}" destId="{A941E76F-4CBD-47E6-864E-D4D161C92493}" srcOrd="0" destOrd="0" presId="urn:microsoft.com/office/officeart/2005/8/layout/default"/>
    <dgm:cxn modelId="{42B05BA5-1EAD-4C67-B304-55391857A315}" type="presParOf" srcId="{84BBAD3E-47E3-429D-AF91-8056E7C916A7}" destId="{8B514596-20BF-4A58-85A9-2E2CC560F22C}" srcOrd="1" destOrd="0" presId="urn:microsoft.com/office/officeart/2005/8/layout/default"/>
    <dgm:cxn modelId="{F727E14B-10C4-4F40-9622-D0B0983CB8E9}" type="presParOf" srcId="{84BBAD3E-47E3-429D-AF91-8056E7C916A7}" destId="{9AE88DAD-FE44-41C5-A665-578C6AD93CF6}" srcOrd="2" destOrd="0" presId="urn:microsoft.com/office/officeart/2005/8/layout/default"/>
    <dgm:cxn modelId="{6FA76C53-B5E5-4D06-92BF-49ED95ADE2F4}" type="presParOf" srcId="{84BBAD3E-47E3-429D-AF91-8056E7C916A7}" destId="{E6AECB5E-1AA8-43A9-AC75-A5BB63CFD346}" srcOrd="3" destOrd="0" presId="urn:microsoft.com/office/officeart/2005/8/layout/default"/>
    <dgm:cxn modelId="{3D0F1D2A-4661-46BC-952E-9EAD8914C466}" type="presParOf" srcId="{84BBAD3E-47E3-429D-AF91-8056E7C916A7}" destId="{0C61D05F-6FB0-4DDF-9C4A-474E8DDF668E}" srcOrd="4" destOrd="0" presId="urn:microsoft.com/office/officeart/2005/8/layout/default"/>
    <dgm:cxn modelId="{8ECFF460-5FA1-4B84-AC7C-44685B0B0F6C}" type="presParOf" srcId="{84BBAD3E-47E3-429D-AF91-8056E7C916A7}" destId="{14425383-9F3E-4E4F-8DEF-823CD8177035}" srcOrd="5" destOrd="0" presId="urn:microsoft.com/office/officeart/2005/8/layout/default"/>
    <dgm:cxn modelId="{01BBC21E-EB5F-4177-95EF-DD526E1BC549}" type="presParOf" srcId="{84BBAD3E-47E3-429D-AF91-8056E7C916A7}" destId="{6F40727C-E4AA-4130-8F26-EE6CB499BEB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303579" y="1207"/>
          <a:ext cx="3005839" cy="180350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 is a programming language</a:t>
          </a:r>
          <a:endParaRPr lang="en-GB" sz="2600" b="0" u="none" kern="1200" dirty="0">
            <a:latin typeface="Segoe UI Light" panose="020B0502040204020203" pitchFamily="34" charset="0"/>
          </a:endParaRPr>
        </a:p>
      </dsp:txBody>
      <dsp:txXfrm>
        <a:off x="303579" y="1207"/>
        <a:ext cx="3005839" cy="1803503"/>
      </dsp:txXfrm>
    </dsp:sp>
    <dsp:sp modelId="{8EC5806E-B9F9-4F58-BF9D-78EE42A9E0D5}">
      <dsp:nvSpPr>
        <dsp:cNvPr id="0" name=""/>
        <dsp:cNvSpPr/>
      </dsp:nvSpPr>
      <dsp:spPr>
        <a:xfrm>
          <a:off x="3610002" y="1207"/>
          <a:ext cx="3005839" cy="1803503"/>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F# is a companion to C#, widely used in enterprises </a:t>
          </a:r>
          <a:endParaRPr lang="en-GB" sz="2600" b="0" u="none" kern="1200" dirty="0">
            <a:latin typeface="Segoe UI Light" panose="020B0502040204020203" pitchFamily="34" charset="0"/>
          </a:endParaRPr>
        </a:p>
      </dsp:txBody>
      <dsp:txXfrm>
        <a:off x="3610002" y="1207"/>
        <a:ext cx="3005839" cy="1803503"/>
      </dsp:txXfrm>
    </dsp:sp>
    <dsp:sp modelId="{F5E4E151-5F61-4D19-81B2-C2E65E140FDE}">
      <dsp:nvSpPr>
        <dsp:cNvPr id="0" name=""/>
        <dsp:cNvSpPr/>
      </dsp:nvSpPr>
      <dsp:spPr>
        <a:xfrm>
          <a:off x="6916426" y="1207"/>
          <a:ext cx="3005839" cy="1803503"/>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smtClean="0">
              <a:latin typeface="Segoe UI Light" panose="020B0502040204020203" pitchFamily="34" charset="0"/>
            </a:rPr>
            <a:t>C#, F# and .NET are free, open, cross-platform</a:t>
          </a:r>
          <a:endParaRPr lang="en-GB" sz="2600" b="0" u="none" kern="1200" dirty="0">
            <a:latin typeface="Segoe UI Light" panose="020B0502040204020203" pitchFamily="34" charset="0"/>
          </a:endParaRPr>
        </a:p>
      </dsp:txBody>
      <dsp:txXfrm>
        <a:off x="6916426" y="1207"/>
        <a:ext cx="3005839" cy="1803503"/>
      </dsp:txXfrm>
    </dsp:sp>
    <dsp:sp modelId="{3BA32929-EE9C-4E0C-85E5-8B6344E85F5D}">
      <dsp:nvSpPr>
        <dsp:cNvPr id="0" name=""/>
        <dsp:cNvSpPr/>
      </dsp:nvSpPr>
      <dsp:spPr>
        <a:xfrm>
          <a:off x="303579" y="2105294"/>
          <a:ext cx="3005839" cy="1803503"/>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err="1" smtClean="0">
              <a:latin typeface="Segoe UI Light" panose="020B0502040204020203" pitchFamily="34" charset="0"/>
            </a:rPr>
            <a:t>Xamarin</a:t>
          </a:r>
          <a:r>
            <a:rPr lang="en-GB" sz="2600" b="0" u="none" kern="1200" baseline="0" dirty="0" smtClean="0">
              <a:latin typeface="Segoe UI Light" panose="020B0502040204020203" pitchFamily="34" charset="0"/>
            </a:rPr>
            <a:t> provide F# tools for Android and iOS</a:t>
          </a:r>
          <a:endParaRPr lang="en-GB" sz="2600" b="0" u="none" kern="1200" dirty="0"/>
        </a:p>
      </dsp:txBody>
      <dsp:txXfrm>
        <a:off x="303579" y="2105294"/>
        <a:ext cx="3005839" cy="1803503"/>
      </dsp:txXfrm>
    </dsp:sp>
    <dsp:sp modelId="{EEABEB6C-F727-47C6-9ED2-69321E699B00}">
      <dsp:nvSpPr>
        <dsp:cNvPr id="0" name=""/>
        <dsp:cNvSpPr/>
      </dsp:nvSpPr>
      <dsp:spPr>
        <a:xfrm>
          <a:off x="3610002" y="2105294"/>
          <a:ext cx="3005839" cy="180350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kern="1200" dirty="0" smtClean="0">
              <a:latin typeface="Segoe UI Light" panose="020B0502040204020203" pitchFamily="34" charset="0"/>
            </a:rPr>
            <a:t>Microsoft provide F# tools for Windows/Azure in Visual Studio</a:t>
          </a:r>
        </a:p>
      </dsp:txBody>
      <dsp:txXfrm>
        <a:off x="3610002" y="2105294"/>
        <a:ext cx="3005839" cy="1803503"/>
      </dsp:txXfrm>
    </dsp:sp>
    <dsp:sp modelId="{EFEE37CB-8353-4BE7-B437-3CC87860D94D}">
      <dsp:nvSpPr>
        <dsp:cNvPr id="0" name=""/>
        <dsp:cNvSpPr/>
      </dsp:nvSpPr>
      <dsp:spPr>
        <a:xfrm>
          <a:off x="6916426" y="2105294"/>
          <a:ext cx="3005839" cy="1803503"/>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dirty="0" err="1" smtClean="0">
              <a:latin typeface="Segoe UI Light" panose="020B0502040204020203" pitchFamily="34" charset="0"/>
            </a:rPr>
            <a:t>Debian</a:t>
          </a:r>
          <a:r>
            <a:rPr lang="en-GB" sz="2600" b="0" u="none" kern="1200" dirty="0" smtClean="0">
              <a:latin typeface="Segoe UI Light" panose="020B0502040204020203" pitchFamily="34" charset="0"/>
            </a:rPr>
            <a:t> and other packages for Linux</a:t>
          </a:r>
          <a:endParaRPr lang="en-GB" sz="2600" b="0" u="none" kern="1200" dirty="0">
            <a:latin typeface="Segoe UI Light" panose="020B0502040204020203" pitchFamily="34" charset="0"/>
          </a:endParaRPr>
        </a:p>
      </dsp:txBody>
      <dsp:txXfrm>
        <a:off x="6916426" y="2105294"/>
        <a:ext cx="3005839" cy="1803503"/>
      </dsp:txXfrm>
    </dsp:sp>
    <dsp:sp modelId="{C74EC330-05F3-47AC-A5BF-0DC71ACE6964}">
      <dsp:nvSpPr>
        <dsp:cNvPr id="0" name=""/>
        <dsp:cNvSpPr/>
      </dsp:nvSpPr>
      <dsp:spPr>
        <a:xfrm>
          <a:off x="303579" y="4209382"/>
          <a:ext cx="3005839" cy="1803503"/>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GB" sz="2600" b="0" u="none" kern="1200" baseline="0" dirty="0" smtClean="0">
              <a:latin typeface="Segoe UI Light" panose="020B0502040204020203" pitchFamily="34" charset="0"/>
            </a:rPr>
            <a:t>The F# language is accepting contributions</a:t>
          </a:r>
          <a:endParaRPr lang="en-GB" sz="2600" kern="1200" dirty="0">
            <a:latin typeface="Segoe UI Light" panose="020B0502040204020203" pitchFamily="34" charset="0"/>
          </a:endParaRPr>
        </a:p>
      </dsp:txBody>
      <dsp:txXfrm>
        <a:off x="303579" y="4209382"/>
        <a:ext cx="3005839" cy="1803503"/>
      </dsp:txXfrm>
    </dsp:sp>
    <dsp:sp modelId="{DF40C980-9347-4C22-83A1-20A3752A422D}">
      <dsp:nvSpPr>
        <dsp:cNvPr id="0" name=""/>
        <dsp:cNvSpPr/>
      </dsp:nvSpPr>
      <dsp:spPr>
        <a:xfrm>
          <a:off x="3610002" y="4209382"/>
          <a:ext cx="3005839" cy="1803503"/>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baseline="0" dirty="0" smtClean="0">
              <a:latin typeface="Segoe UI Light" panose="020B0502040204020203" pitchFamily="34" charset="0"/>
            </a:rPr>
            <a:t>fsharp.org</a:t>
          </a:r>
          <a:endParaRPr lang="en-GB" sz="2600" b="0" u="none" kern="1200" dirty="0"/>
        </a:p>
      </dsp:txBody>
      <dsp:txXfrm>
        <a:off x="3610002" y="4209382"/>
        <a:ext cx="3005839" cy="1803503"/>
      </dsp:txXfrm>
    </dsp:sp>
    <dsp:sp modelId="{8FEC98EA-4517-449C-B5C5-71439C1390FD}">
      <dsp:nvSpPr>
        <dsp:cNvPr id="0" name=""/>
        <dsp:cNvSpPr/>
      </dsp:nvSpPr>
      <dsp:spPr>
        <a:xfrm>
          <a:off x="6916426" y="4209382"/>
          <a:ext cx="3005839" cy="180350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GB" sz="2600" b="0" u="none" kern="1200" smtClean="0">
              <a:latin typeface="Segoe UI Light" panose="020B0502040204020203" pitchFamily="34" charset="0"/>
            </a:rPr>
            <a:t>F</a:t>
          </a:r>
          <a:r>
            <a:rPr lang="en-GB" sz="2600" b="0" u="none" kern="1200" dirty="0" smtClean="0">
              <a:latin typeface="Segoe UI Light" panose="020B0502040204020203" pitchFamily="34" charset="0"/>
            </a:rPr>
            <a:t># 4.0 just complete</a:t>
          </a:r>
          <a:endParaRPr lang="en-GB" sz="2600" kern="1200"/>
        </a:p>
      </dsp:txBody>
      <dsp:txXfrm>
        <a:off x="6916426" y="4209382"/>
        <a:ext cx="3005839" cy="1803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1E76F-4CBD-47E6-864E-D4D161C92493}">
      <dsp:nvSpPr>
        <dsp:cNvPr id="0" name=""/>
        <dsp:cNvSpPr/>
      </dsp:nvSpPr>
      <dsp:spPr>
        <a:xfrm>
          <a:off x="770748" y="3060"/>
          <a:ext cx="4095143" cy="245708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At MSR we have deep expertise in programming tech</a:t>
          </a:r>
          <a:endParaRPr lang="en-GB" sz="3200" b="0" kern="1200" dirty="0">
            <a:latin typeface="+mj-lt"/>
          </a:endParaRPr>
        </a:p>
      </dsp:txBody>
      <dsp:txXfrm>
        <a:off x="770748" y="3060"/>
        <a:ext cx="4095143" cy="2457085"/>
      </dsp:txXfrm>
    </dsp:sp>
    <dsp:sp modelId="{9AE88DAD-FE44-41C5-A665-578C6AD93CF6}">
      <dsp:nvSpPr>
        <dsp:cNvPr id="0" name=""/>
        <dsp:cNvSpPr/>
      </dsp:nvSpPr>
      <dsp:spPr>
        <a:xfrm>
          <a:off x="5275406" y="3060"/>
          <a:ext cx="4095143" cy="2457085"/>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Data + Cloud + Programming is a major challenge</a:t>
          </a:r>
          <a:endParaRPr lang="en-GB" sz="3200" b="0" kern="1200" dirty="0">
            <a:latin typeface="+mj-lt"/>
          </a:endParaRPr>
        </a:p>
      </dsp:txBody>
      <dsp:txXfrm>
        <a:off x="5275406" y="3060"/>
        <a:ext cx="4095143" cy="2457085"/>
      </dsp:txXfrm>
    </dsp:sp>
    <dsp:sp modelId="{0C61D05F-6FB0-4DDF-9C4A-474E8DDF668E}">
      <dsp:nvSpPr>
        <dsp:cNvPr id="0" name=""/>
        <dsp:cNvSpPr/>
      </dsp:nvSpPr>
      <dsp:spPr>
        <a:xfrm>
          <a:off x="770748" y="2869660"/>
          <a:ext cx="4095143" cy="2457085"/>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Correct, scalable programming lies at the heart of successful tech companies</a:t>
          </a:r>
          <a:endParaRPr lang="en-GB" sz="2000" b="0" kern="1200" dirty="0">
            <a:latin typeface="+mj-lt"/>
          </a:endParaRPr>
        </a:p>
      </dsp:txBody>
      <dsp:txXfrm>
        <a:off x="770748" y="2869660"/>
        <a:ext cx="4095143" cy="2457085"/>
      </dsp:txXfrm>
    </dsp:sp>
    <dsp:sp modelId="{6F40727C-E4AA-4130-8F26-EE6CB499BEBD}">
      <dsp:nvSpPr>
        <dsp:cNvPr id="0" name=""/>
        <dsp:cNvSpPr/>
      </dsp:nvSpPr>
      <dsp:spPr>
        <a:xfrm>
          <a:off x="5275406" y="2869660"/>
          <a:ext cx="4095143" cy="2457085"/>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GB" sz="3200" b="0" kern="1200" dirty="0" smtClean="0">
              <a:latin typeface="+mj-lt"/>
            </a:rPr>
            <a:t>F# is an enterprise-ready tool uniquely suited to data + cloud + programming</a:t>
          </a:r>
          <a:endParaRPr lang="en-GB" sz="3200" b="0" kern="1200" dirty="0">
            <a:latin typeface="+mj-lt"/>
          </a:endParaRPr>
        </a:p>
      </dsp:txBody>
      <dsp:txXfrm>
        <a:off x="5275406" y="2869660"/>
        <a:ext cx="4095143" cy="2457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2/10/2016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2/10/2016</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064"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564" indent="-128479"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285"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188" indent="-178262"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6781"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5153" algn="l" defTabSz="1110064" rtl="0" eaLnBrk="1" latinLnBrk="0" hangingPunct="1">
      <a:defRPr sz="1500" kern="1200">
        <a:solidFill>
          <a:schemeClr val="tx1"/>
        </a:solidFill>
        <a:latin typeface="+mn-lt"/>
        <a:ea typeface="+mn-ea"/>
        <a:cs typeface="+mn-cs"/>
      </a:defRPr>
    </a:lvl6pPr>
    <a:lvl7pPr marL="3330177" algn="l" defTabSz="1110064" rtl="0" eaLnBrk="1" latinLnBrk="0" hangingPunct="1">
      <a:defRPr sz="1500" kern="1200">
        <a:solidFill>
          <a:schemeClr val="tx1"/>
        </a:solidFill>
        <a:latin typeface="+mn-lt"/>
        <a:ea typeface="+mn-ea"/>
        <a:cs typeface="+mn-cs"/>
      </a:defRPr>
    </a:lvl7pPr>
    <a:lvl8pPr marL="3885207" algn="l" defTabSz="1110064" rtl="0" eaLnBrk="1" latinLnBrk="0" hangingPunct="1">
      <a:defRPr sz="1500" kern="1200">
        <a:solidFill>
          <a:schemeClr val="tx1"/>
        </a:solidFill>
        <a:latin typeface="+mn-lt"/>
        <a:ea typeface="+mn-ea"/>
        <a:cs typeface="+mn-cs"/>
      </a:defRPr>
    </a:lvl8pPr>
    <a:lvl9pPr marL="4440235" algn="l" defTabSz="1110064"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799542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10256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9754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92326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46224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667760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4.xml"/><Relationship Id="rId4" Type="http://schemas.openxmlformats.org/officeDocument/2006/relationships/image" Target="../media/image16.jp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31" indent="0" algn="ctr">
              <a:buNone/>
              <a:defRPr>
                <a:solidFill>
                  <a:schemeClr val="tx1">
                    <a:tint val="75000"/>
                  </a:schemeClr>
                </a:solidFill>
              </a:defRPr>
            </a:lvl2pPr>
            <a:lvl3pPr marL="1110064" indent="0" algn="ctr">
              <a:buNone/>
              <a:defRPr>
                <a:solidFill>
                  <a:schemeClr val="tx1">
                    <a:tint val="75000"/>
                  </a:schemeClr>
                </a:solidFill>
              </a:defRPr>
            </a:lvl3pPr>
            <a:lvl4pPr marL="1665089" indent="0" algn="ctr">
              <a:buNone/>
              <a:defRPr>
                <a:solidFill>
                  <a:schemeClr val="tx1">
                    <a:tint val="75000"/>
                  </a:schemeClr>
                </a:solidFill>
              </a:defRPr>
            </a:lvl4pPr>
            <a:lvl5pPr marL="2220118" indent="0" algn="ctr">
              <a:buNone/>
              <a:defRPr>
                <a:solidFill>
                  <a:schemeClr val="tx1">
                    <a:tint val="75000"/>
                  </a:schemeClr>
                </a:solidFill>
              </a:defRPr>
            </a:lvl5pPr>
            <a:lvl6pPr marL="2775153" indent="0" algn="ctr">
              <a:buNone/>
              <a:defRPr>
                <a:solidFill>
                  <a:schemeClr val="tx1">
                    <a:tint val="75000"/>
                  </a:schemeClr>
                </a:solidFill>
              </a:defRPr>
            </a:lvl6pPr>
            <a:lvl7pPr marL="3330177" indent="0" algn="ctr">
              <a:buNone/>
              <a:defRPr>
                <a:solidFill>
                  <a:schemeClr val="tx1">
                    <a:tint val="75000"/>
                  </a:schemeClr>
                </a:solidFill>
              </a:defRPr>
            </a:lvl7pPr>
            <a:lvl8pPr marL="3885207" indent="0" algn="ctr">
              <a:buNone/>
              <a:defRPr>
                <a:solidFill>
                  <a:schemeClr val="tx1">
                    <a:tint val="75000"/>
                  </a:schemeClr>
                </a:solidFill>
              </a:defRPr>
            </a:lvl8pPr>
            <a:lvl9pPr marL="44402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60205738"/>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8" y="1797467"/>
            <a:ext cx="5397447"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1"/>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0"/>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1"/>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18" y="1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90" tIns="40790" rIns="40790" bIns="40790" numCol="1" spcCol="0" rtlCol="0" fromWordArt="0" anchor="ctr" anchorCtr="0" forceAA="0" compatLnSpc="1">
            <a:prstTxWarp prst="textNoShape">
              <a:avLst/>
            </a:prstTxWarp>
            <a:noAutofit/>
          </a:bodyPr>
          <a:lstStyle/>
          <a:p>
            <a:pPr algn="ctr" defTabSz="815509"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6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947"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947"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7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83" tIns="0" rIns="121883"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3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
        <p:nvSpPr>
          <p:cNvPr id="5" name="Slide Number Placeholder 4"/>
          <p:cNvSpPr>
            <a:spLocks noGrp="1"/>
          </p:cNvSpPr>
          <p:nvPr>
            <p:ph type="sldNum" sz="quarter" idx="11"/>
          </p:nvPr>
        </p:nvSpPr>
        <p:spPr>
          <a:xfrm>
            <a:off x="0" y="1272522"/>
            <a:ext cx="710922" cy="244533"/>
          </a:xfrm>
          <a:prstGeom prst="rect">
            <a:avLst/>
          </a:prstGeom>
        </p:spPr>
        <p:txBody>
          <a:bodyPr lIns="121883" tIns="60941" rIns="121883" bIns="60941"/>
          <a:lstStyle>
            <a:lvl1pPr>
              <a:defRPr/>
            </a:lvl1pPr>
          </a:lstStyle>
          <a:p>
            <a:pPr defTabSz="914211"/>
            <a:fld id="{8BAA82A5-D41F-40B6-864A-06BCCF57D3E7}" type="slidenum">
              <a:rPr lang="en-GB" sz="1900" smtClean="0">
                <a:solidFill>
                  <a:srgbClr val="505050"/>
                </a:solidFill>
              </a:rPr>
              <a:pPr defTabSz="914211"/>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514" indent="-253514">
              <a:buFont typeface="Wingdings" pitchFamily="2" charset="2"/>
              <a:buChar char=""/>
              <a:defRPr sz="3600">
                <a:solidFill>
                  <a:schemeClr val="tx1"/>
                </a:solidFill>
              </a:defRPr>
            </a:lvl1pPr>
            <a:lvl2pPr marL="461703" indent="-208197">
              <a:buFont typeface="Wingdings" pitchFamily="2" charset="2"/>
              <a:buChar char=""/>
              <a:defRPr>
                <a:solidFill>
                  <a:schemeClr val="tx1"/>
                </a:solidFill>
                <a:latin typeface="+mn-lt"/>
              </a:defRPr>
            </a:lvl2pPr>
            <a:lvl3pPr marL="661399" indent="-199697">
              <a:buFont typeface="Wingdings" pitchFamily="2" charset="2"/>
              <a:buChar char=""/>
              <a:tabLst/>
              <a:defRPr>
                <a:solidFill>
                  <a:schemeClr val="tx1"/>
                </a:solidFill>
                <a:latin typeface="+mn-lt"/>
              </a:defRPr>
            </a:lvl3pPr>
            <a:lvl4pPr marL="815775" indent="-154373">
              <a:buFont typeface="Wingdings" pitchFamily="2" charset="2"/>
              <a:buChar char=""/>
              <a:defRPr>
                <a:solidFill>
                  <a:schemeClr val="tx1"/>
                </a:solidFill>
                <a:latin typeface="+mn-lt"/>
              </a:defRPr>
            </a:lvl4pPr>
            <a:lvl5pPr marL="970153" indent="-15437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597" indent="-260597">
              <a:spcBef>
                <a:spcPts val="1070"/>
              </a:spcBef>
              <a:buClr>
                <a:schemeClr val="tx1"/>
              </a:buClr>
              <a:buFont typeface="Wingdings" pitchFamily="2" charset="2"/>
              <a:buChar char=""/>
              <a:defRPr lang="en-US" dirty="0" smtClean="0"/>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597" indent="-260597">
              <a:spcBef>
                <a:spcPts val="1070"/>
              </a:spcBef>
              <a:buClr>
                <a:schemeClr val="tx1"/>
              </a:buClr>
              <a:buFont typeface="Wingdings" pitchFamily="2" charset="2"/>
              <a:buChar char=""/>
              <a:defRPr>
                <a:solidFill>
                  <a:schemeClr val="tx1"/>
                </a:solidFill>
              </a:defRPr>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999992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936373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946454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75932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78668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226223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0227336"/>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53790100"/>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60417033"/>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7337829"/>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0861683"/>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672248"/>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900246"/>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776735802"/>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9982672"/>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9556913"/>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2886899"/>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326034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334765"/>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72807438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4778368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366569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8555744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6267409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42272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43"/>
            <a:ext cx="11150736" cy="1760889"/>
          </a:xfrm>
        </p:spPr>
        <p:txBody>
          <a:bodyPr/>
          <a:lstStyle>
            <a:lvl1pPr marL="0" indent="0">
              <a:buNone/>
              <a:defRPr sz="2900">
                <a:solidFill>
                  <a:schemeClr val="tx1"/>
                </a:solidFill>
                <a:latin typeface="Consolas" pitchFamily="49" charset="0"/>
                <a:cs typeface="Consolas" pitchFamily="49" charset="0"/>
              </a:defRPr>
            </a:lvl1pPr>
            <a:lvl2pPr marL="303086" indent="0">
              <a:buNone/>
              <a:defRPr>
                <a:solidFill>
                  <a:schemeClr val="tx1"/>
                </a:solidFill>
                <a:latin typeface="Consolas" pitchFamily="49" charset="0"/>
                <a:cs typeface="Consolas" pitchFamily="49" charset="0"/>
              </a:defRPr>
            </a:lvl2pPr>
            <a:lvl3pPr marL="511277" indent="0">
              <a:buNone/>
              <a:defRPr>
                <a:solidFill>
                  <a:schemeClr val="tx1"/>
                </a:solidFill>
                <a:latin typeface="Consolas" pitchFamily="49" charset="0"/>
                <a:cs typeface="Consolas" pitchFamily="49" charset="0"/>
              </a:defRPr>
            </a:lvl3pPr>
            <a:lvl4pPr marL="712385" indent="0">
              <a:buNone/>
              <a:defRPr>
                <a:solidFill>
                  <a:schemeClr val="tx1"/>
                </a:solidFill>
                <a:latin typeface="Consolas" pitchFamily="49" charset="0"/>
                <a:cs typeface="Consolas" pitchFamily="49" charset="0"/>
              </a:defRPr>
            </a:lvl4pPr>
            <a:lvl5pPr marL="919163"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10/02/2016</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83878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01866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806147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075713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81626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6889982"/>
      </p:ext>
    </p:extLst>
  </p:cSld>
  <p:clrMapOvr>
    <a:masterClrMapping/>
  </p:clrMapOvr>
  <p:transition spd="slow">
    <p:push/>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28504698"/>
      </p:ext>
    </p:extLst>
  </p:cSld>
  <p:clrMapOvr>
    <a:masterClrMapping/>
  </p:clrMapOvr>
  <p:transition spd="slow">
    <p:push/>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8356604"/>
      </p:ext>
    </p:extLst>
  </p:cSld>
  <p:clrMapOvr>
    <a:masterClrMapping/>
  </p:clrMapOvr>
  <p:transition spd="slow">
    <p:push/>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6368389"/>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88384649"/>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5743"/>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161581"/>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33273743"/>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1808201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61658"/>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674596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6668602"/>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9707721"/>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2415856"/>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695413298"/>
      </p:ext>
    </p:extLst>
  </p:cSld>
  <p:clrMapOvr>
    <a:masterClrMapping/>
  </p:clrMapOvr>
  <p:transition spd="slow">
    <p:push/>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526995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02"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830848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5425550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370782601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742987003"/>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5331178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300131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414675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917642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018917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95337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56"/>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149812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4566441"/>
      </p:ext>
    </p:extLst>
  </p:cSld>
  <p:clrMapOvr>
    <a:masterClrMapping/>
  </p:clrMapOvr>
  <p:transition spd="slow">
    <p:push/>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4284771"/>
      </p:ext>
    </p:extLst>
  </p:cSld>
  <p:clrMapOvr>
    <a:masterClrMapping/>
  </p:clrMapOvr>
  <p:transition spd="slow">
    <p:push/>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05658143"/>
      </p:ext>
    </p:extLst>
  </p:cSld>
  <p:clrMapOvr>
    <a:masterClrMapping/>
  </p:clrMapOvr>
  <p:transition spd="slow">
    <p:push/>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4314521"/>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00326138"/>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904774"/>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46354592"/>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159239665"/>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8795863"/>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968" indent="0" algn="ctr">
              <a:buNone/>
              <a:defRPr>
                <a:solidFill>
                  <a:schemeClr val="tx1">
                    <a:tint val="75000"/>
                  </a:schemeClr>
                </a:solidFill>
              </a:defRPr>
            </a:lvl2pPr>
            <a:lvl3pPr marL="1109938" indent="0" algn="ctr">
              <a:buNone/>
              <a:defRPr>
                <a:solidFill>
                  <a:schemeClr val="tx1">
                    <a:tint val="75000"/>
                  </a:schemeClr>
                </a:solidFill>
              </a:defRPr>
            </a:lvl3pPr>
            <a:lvl4pPr marL="1664901" indent="0" algn="ctr">
              <a:buNone/>
              <a:defRPr>
                <a:solidFill>
                  <a:schemeClr val="tx1">
                    <a:tint val="75000"/>
                  </a:schemeClr>
                </a:solidFill>
              </a:defRPr>
            </a:lvl4pPr>
            <a:lvl5pPr marL="2219869" indent="0" algn="ctr">
              <a:buNone/>
              <a:defRPr>
                <a:solidFill>
                  <a:schemeClr val="tx1">
                    <a:tint val="75000"/>
                  </a:schemeClr>
                </a:solidFill>
              </a:defRPr>
            </a:lvl5pPr>
            <a:lvl6pPr marL="2774838" indent="0" algn="ctr">
              <a:buNone/>
              <a:defRPr>
                <a:solidFill>
                  <a:schemeClr val="tx1">
                    <a:tint val="75000"/>
                  </a:schemeClr>
                </a:solidFill>
              </a:defRPr>
            </a:lvl6pPr>
            <a:lvl7pPr marL="3329801" indent="0" algn="ctr">
              <a:buNone/>
              <a:defRPr>
                <a:solidFill>
                  <a:schemeClr val="tx1">
                    <a:tint val="75000"/>
                  </a:schemeClr>
                </a:solidFill>
              </a:defRPr>
            </a:lvl7pPr>
            <a:lvl8pPr marL="3884767" indent="0" algn="ctr">
              <a:buNone/>
              <a:defRPr>
                <a:solidFill>
                  <a:schemeClr val="tx1">
                    <a:tint val="75000"/>
                  </a:schemeClr>
                </a:solidFill>
              </a:defRPr>
            </a:lvl8pPr>
            <a:lvl9pPr marL="443973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32556491"/>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5069671"/>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5040605"/>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4182483"/>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559055693"/>
      </p:ext>
    </p:extLst>
  </p:cSld>
  <p:clrMapOvr>
    <a:masterClrMapping/>
  </p:clrMapOvr>
  <p:transition spd="slow">
    <p:push/>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0533011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244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177617499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1299731440"/>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7629691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176049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2334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342299613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6257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202549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70524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2186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190236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91126408"/>
      </p:ext>
    </p:extLst>
  </p:cSld>
  <p:clrMapOvr>
    <a:masterClrMapping/>
  </p:clrMapOvr>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04779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873444984"/>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7207" y="2311860"/>
            <a:ext cx="9692823" cy="223586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145" y="18"/>
            <a:ext cx="1409139" cy="685957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952" y="8397"/>
            <a:ext cx="1409141" cy="6851191"/>
          </a:xfrm>
          <a:prstGeom prst="rect">
            <a:avLst/>
          </a:prstGeom>
        </p:spPr>
      </p:pic>
    </p:spTree>
    <p:extLst>
      <p:ext uri="{BB962C8B-B14F-4D97-AF65-F5344CB8AC3E}">
        <p14:creationId xmlns:p14="http://schemas.microsoft.com/office/powerpoint/2010/main" val="382377326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197" y="1187896"/>
            <a:ext cx="8960684" cy="2690280"/>
          </a:xfrm>
          <a:noFill/>
          <a:ln>
            <a:noFill/>
          </a:ln>
        </p:spPr>
        <p:txBody>
          <a:bodyPr lIns="146304" tIns="91440" rIns="146304" bIns="91440" anchor="t" anchorCtr="0"/>
          <a:lstStyle>
            <a:lvl1pPr>
              <a:defRPr sz="5292" spc="-98"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69196" y="3879472"/>
            <a:ext cx="5376386" cy="1792741"/>
          </a:xfrm>
          <a:noFill/>
          <a:ln>
            <a:noFill/>
          </a:ln>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10934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681" y="2430231"/>
            <a:ext cx="11651288" cy="899873"/>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348830936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664254667"/>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7238" cy="68595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27090453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52626449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00760206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6"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8"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829771009"/>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5"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7"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0551528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1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18587802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0"/>
            <a:ext cx="9855265" cy="2691544"/>
          </a:xfrm>
          <a:noFill/>
        </p:spPr>
        <p:txBody>
          <a:bodyPr tIns="91440" bIns="91440" anchor="t" anchorCtr="0">
            <a:noAutofit/>
          </a:bodyPr>
          <a:lstStyle>
            <a:lvl1pPr>
              <a:defRPr sz="7056" spc="-98"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34" y="3878174"/>
            <a:ext cx="9856823" cy="1793519"/>
          </a:xfrm>
          <a:noFill/>
        </p:spPr>
        <p:txBody>
          <a:bodyPr lIns="182880" tIns="146304" rIns="182880" bIns="146304">
            <a:noAutofit/>
          </a:bodyPr>
          <a:lstStyle>
            <a:lvl1pPr marL="0" indent="0">
              <a:spcBef>
                <a:spcPts val="0"/>
              </a:spcBef>
              <a:buNone/>
              <a:defRPr sz="3136"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489048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nvPr>
        </p:nvGraphicFramePr>
        <p:xfrm>
          <a:off x="2001131" y="1167830"/>
          <a:ext cx="8124825" cy="450386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18572455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nvPr>
        </p:nvGraphicFramePr>
        <p:xfrm>
          <a:off x="2729192" y="934472"/>
          <a:ext cx="7100406" cy="473722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00433248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1"/>
            <a:ext cx="9855265" cy="3588303"/>
          </a:xfrm>
          <a:noFill/>
        </p:spPr>
        <p:txBody>
          <a:bodyPr tIns="91440" bIns="91440" anchor="t" anchorCtr="0">
            <a:no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8984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57762752"/>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9821273"/>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782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6" y="1217477"/>
            <a:ext cx="5376447" cy="1974027"/>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1"/>
            <a:ext cx="6092063" cy="68576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529554841"/>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36" y="1217477"/>
            <a:ext cx="5376447" cy="1974027"/>
          </a:xfrm>
        </p:spPr>
        <p:txBody>
          <a:bodyPr>
            <a:spAutoFit/>
          </a:bodyPr>
          <a:lstStyle>
            <a:lvl1pPr>
              <a:defRPr sz="6468"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0"/>
            <a:ext cx="6092063" cy="5744337"/>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36211612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689" indent="-412689">
              <a:lnSpc>
                <a:spcPct val="90000"/>
              </a:lnSpc>
              <a:defRPr sz="3500"/>
            </a:lvl1pPr>
            <a:lvl2pPr marL="817356" indent="-395034">
              <a:lnSpc>
                <a:spcPct val="90000"/>
              </a:lnSpc>
              <a:defRPr sz="2900"/>
            </a:lvl2pPr>
            <a:lvl3pPr marL="1157787" indent="-350063">
              <a:lnSpc>
                <a:spcPct val="90000"/>
              </a:lnSpc>
              <a:defRPr sz="2400"/>
            </a:lvl3pPr>
            <a:lvl4pPr marL="1490189" indent="-332402">
              <a:lnSpc>
                <a:spcPct val="90000"/>
              </a:lnSpc>
              <a:defRPr sz="2100"/>
            </a:lvl4pPr>
            <a:lvl5pPr marL="1840258" indent="-3404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27" indent="-422327">
              <a:lnSpc>
                <a:spcPct val="90000"/>
              </a:lnSpc>
              <a:defRPr sz="3500"/>
            </a:lvl1pPr>
            <a:lvl2pPr marL="817356" indent="-412689">
              <a:lnSpc>
                <a:spcPct val="90000"/>
              </a:lnSpc>
              <a:defRPr sz="2900"/>
            </a:lvl2pPr>
            <a:lvl3pPr marL="1167424" indent="-367726">
              <a:lnSpc>
                <a:spcPct val="90000"/>
              </a:lnSpc>
              <a:defRPr sz="2400"/>
            </a:lvl3pPr>
            <a:lvl4pPr marL="1490189" indent="-322768">
              <a:lnSpc>
                <a:spcPct val="90000"/>
              </a:lnSpc>
              <a:defRPr sz="2100"/>
            </a:lvl4pPr>
            <a:lvl5pPr marL="1840258" indent="-332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34" y="6173045"/>
            <a:ext cx="11648970" cy="395409"/>
          </a:xfrm>
          <a:prstGeom prst="rect">
            <a:avLst/>
          </a:prstGeom>
          <a:noFill/>
          <a:ln w="12700">
            <a:noFill/>
            <a:miter lim="800000"/>
            <a:headEnd type="none" w="sm" len="sm"/>
            <a:tailEnd type="none" w="sm" len="sm"/>
          </a:ln>
          <a:effectLst/>
        </p:spPr>
        <p:txBody>
          <a:bodyPr vert="horz" wrap="square" lIns="179215" tIns="143372" rIns="179215" bIns="143372" numCol="1" anchor="t" anchorCtr="0" compatLnSpc="1">
            <a:prstTxWarp prst="textNoShape">
              <a:avLst/>
            </a:prstTxWarp>
            <a:spAutoFit/>
          </a:bodyPr>
          <a:lstStyle/>
          <a:p>
            <a:pPr defTabSz="91364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29" y="3084367"/>
            <a:ext cx="3225869" cy="692219"/>
          </a:xfrm>
          <a:prstGeom prst="rect">
            <a:avLst/>
          </a:prstGeom>
        </p:spPr>
      </p:pic>
    </p:spTree>
    <p:extLst>
      <p:ext uri="{BB962C8B-B14F-4D97-AF65-F5344CB8AC3E}">
        <p14:creationId xmlns:p14="http://schemas.microsoft.com/office/powerpoint/2010/main" val="3211719126"/>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34" y="1189452"/>
            <a:ext cx="11648971" cy="2396602"/>
          </a:xfrm>
          <a:prstGeom prst="rect">
            <a:avLst/>
          </a:prstGeom>
        </p:spPr>
        <p:txBody>
          <a:bodyPr/>
          <a:lstStyle>
            <a:lvl1pPr marL="284703" indent="-28470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3" indent="-28470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1" indent="-22402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9" indent="-22402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40321"/>
            <a:ext cx="12187239" cy="61926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2673227"/>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8" y="1448201"/>
            <a:ext cx="11147560" cy="2052506"/>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37262343"/>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5"/>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525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370155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5520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251655258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191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880070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8181706"/>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9370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2039" indent="-342039">
              <a:defRPr sz="2900"/>
            </a:lvl1pPr>
            <a:lvl2pPr marL="682470" indent="-322768">
              <a:defRPr sz="2400"/>
            </a:lvl2pPr>
            <a:lvl3pPr marL="987570" indent="-295471">
              <a:defRPr sz="2100"/>
            </a:lvl3pPr>
            <a:lvl4pPr marL="1275009" indent="-277806">
              <a:defRPr sz="2100"/>
            </a:lvl4pPr>
            <a:lvl5pPr marL="1552827" indent="-25050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694" indent="-359694">
              <a:defRPr sz="2900"/>
            </a:lvl1pPr>
            <a:lvl2pPr marL="692106" indent="-332402">
              <a:defRPr sz="2400"/>
            </a:lvl2pPr>
            <a:lvl3pPr marL="997207" indent="-297079">
              <a:defRPr sz="2100"/>
            </a:lvl3pPr>
            <a:lvl4pPr marL="1275009" indent="-287442">
              <a:defRPr sz="2100"/>
            </a:lvl4pPr>
            <a:lvl5pPr marL="1552827" indent="-26816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1663562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842459"/>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94535562"/>
      </p:ext>
    </p:extLst>
  </p:cSld>
  <p:clrMapOvr>
    <a:masterClrMapping/>
  </p:clrMapOv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251635042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8"/>
            <a:ext cx="10241216" cy="1523850"/>
          </a:xfrm>
        </p:spPr>
        <p:txBody>
          <a:bodyPr anchor="ctr">
            <a:noAutofit/>
          </a:bodyPr>
          <a:lstStyle>
            <a:lvl1pPr>
              <a:lnSpc>
                <a:spcPct val="90000"/>
              </a:lnSpc>
              <a:defRPr sz="5897"/>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3498">
                <a:gradFill>
                  <a:gsLst>
                    <a:gs pos="0">
                      <a:schemeClr val="tx1"/>
                    </a:gs>
                    <a:gs pos="86000">
                      <a:schemeClr val="tx1"/>
                    </a:gs>
                  </a:gsLst>
                  <a:lin ang="5400000" scaled="0"/>
                </a:gradFill>
              </a:defRPr>
            </a:lvl1pPr>
            <a:lvl2pPr marL="554698" indent="0" algn="ctr">
              <a:buNone/>
              <a:defRPr>
                <a:solidFill>
                  <a:schemeClr val="tx1">
                    <a:tint val="75000"/>
                  </a:schemeClr>
                </a:solidFill>
              </a:defRPr>
            </a:lvl2pPr>
            <a:lvl3pPr marL="1109398" indent="0" algn="ctr">
              <a:buNone/>
              <a:defRPr>
                <a:solidFill>
                  <a:schemeClr val="tx1">
                    <a:tint val="75000"/>
                  </a:schemeClr>
                </a:solidFill>
              </a:defRPr>
            </a:lvl3pPr>
            <a:lvl4pPr marL="1664090" indent="0" algn="ctr">
              <a:buNone/>
              <a:defRPr>
                <a:solidFill>
                  <a:schemeClr val="tx1">
                    <a:tint val="75000"/>
                  </a:schemeClr>
                </a:solidFill>
              </a:defRPr>
            </a:lvl4pPr>
            <a:lvl5pPr marL="2218786" indent="0" algn="ctr">
              <a:buNone/>
              <a:defRPr>
                <a:solidFill>
                  <a:schemeClr val="tx1">
                    <a:tint val="75000"/>
                  </a:schemeClr>
                </a:solidFill>
              </a:defRPr>
            </a:lvl5pPr>
            <a:lvl6pPr marL="2773488" indent="0" algn="ctr">
              <a:buNone/>
              <a:defRPr>
                <a:solidFill>
                  <a:schemeClr val="tx1">
                    <a:tint val="75000"/>
                  </a:schemeClr>
                </a:solidFill>
              </a:defRPr>
            </a:lvl6pPr>
            <a:lvl7pPr marL="3328179" indent="0" algn="ctr">
              <a:buNone/>
              <a:defRPr>
                <a:solidFill>
                  <a:schemeClr val="tx1">
                    <a:tint val="75000"/>
                  </a:schemeClr>
                </a:solidFill>
              </a:defRPr>
            </a:lvl7pPr>
            <a:lvl8pPr marL="3882876" indent="0" algn="ctr">
              <a:buNone/>
              <a:defRPr>
                <a:solidFill>
                  <a:schemeClr val="tx1">
                    <a:tint val="75000"/>
                  </a:schemeClr>
                </a:solidFill>
              </a:defRPr>
            </a:lvl8pPr>
            <a:lvl9pPr marL="443757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5"/>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1591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78"/>
            <a:ext cx="10789877" cy="1523846"/>
          </a:xfrm>
        </p:spPr>
        <p:txBody>
          <a:bodyPr anchor="ctr" anchorCtr="0">
            <a:noAutofit/>
          </a:bodyPr>
          <a:lstStyle>
            <a:lvl1pPr>
              <a:lnSpc>
                <a:spcPct val="90000"/>
              </a:lnSpc>
              <a:defRPr sz="5897" b="1"/>
            </a:lvl1pPr>
          </a:lstStyle>
          <a:p>
            <a:r>
              <a:rPr lang="en-US" dirty="0" smtClean="0"/>
              <a:t>Click to edit Master title style</a:t>
            </a:r>
            <a:endParaRPr lang="en-US" dirty="0"/>
          </a:p>
        </p:txBody>
      </p:sp>
    </p:spTree>
    <p:extLst>
      <p:ext uri="{BB962C8B-B14F-4D97-AF65-F5344CB8AC3E}">
        <p14:creationId xmlns:p14="http://schemas.microsoft.com/office/powerpoint/2010/main" val="104252866"/>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5"/>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79643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8"/>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59586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488" indent="-412488">
              <a:lnSpc>
                <a:spcPct val="90000"/>
              </a:lnSpc>
              <a:defRPr sz="3498"/>
            </a:lvl1pPr>
            <a:lvl2pPr marL="816958" indent="-394841">
              <a:lnSpc>
                <a:spcPct val="90000"/>
              </a:lnSpc>
              <a:defRPr sz="2898"/>
            </a:lvl2pPr>
            <a:lvl3pPr marL="1157222" indent="-349893">
              <a:lnSpc>
                <a:spcPct val="90000"/>
              </a:lnSpc>
              <a:defRPr sz="2399"/>
            </a:lvl3pPr>
            <a:lvl4pPr marL="1489462" indent="-332241">
              <a:lnSpc>
                <a:spcPct val="90000"/>
              </a:lnSpc>
              <a:defRPr sz="2099"/>
            </a:lvl4pPr>
            <a:lvl5pPr marL="1839362" indent="-340266">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122" indent="-422122">
              <a:lnSpc>
                <a:spcPct val="90000"/>
              </a:lnSpc>
              <a:defRPr sz="3498"/>
            </a:lvl1pPr>
            <a:lvl2pPr marL="816958" indent="-412488">
              <a:lnSpc>
                <a:spcPct val="90000"/>
              </a:lnSpc>
              <a:defRPr sz="2898"/>
            </a:lvl2pPr>
            <a:lvl3pPr marL="1166855" indent="-367545">
              <a:lnSpc>
                <a:spcPct val="90000"/>
              </a:lnSpc>
              <a:defRPr sz="2399"/>
            </a:lvl3pPr>
            <a:lvl4pPr marL="1489462" indent="-322609">
              <a:lnSpc>
                <a:spcPct val="90000"/>
              </a:lnSpc>
              <a:defRPr sz="2099"/>
            </a:lvl4pPr>
            <a:lvl5pPr marL="1839362" indent="-332241">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04224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4" name="Content Placeholder 3"/>
          <p:cNvSpPr>
            <a:spLocks noGrp="1"/>
          </p:cNvSpPr>
          <p:nvPr>
            <p:ph sz="half" idx="2"/>
          </p:nvPr>
        </p:nvSpPr>
        <p:spPr>
          <a:xfrm>
            <a:off x="507805" y="2134102"/>
            <a:ext cx="5484257" cy="1896343"/>
          </a:xfrm>
        </p:spPr>
        <p:txBody>
          <a:bodyPr/>
          <a:lstStyle>
            <a:lvl1pPr marL="341872" indent="-341872">
              <a:defRPr sz="2898"/>
            </a:lvl1pPr>
            <a:lvl2pPr marL="682137" indent="-322609">
              <a:defRPr sz="2399"/>
            </a:lvl2pPr>
            <a:lvl3pPr marL="987089" indent="-295327">
              <a:defRPr sz="2099"/>
            </a:lvl3pPr>
            <a:lvl4pPr marL="1274388" indent="-277671">
              <a:defRPr sz="2099"/>
            </a:lvl4pPr>
            <a:lvl5pPr marL="1552067" indent="-25038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522" indent="-359522">
              <a:defRPr sz="2898"/>
            </a:lvl1pPr>
            <a:lvl2pPr marL="691767" indent="-332241">
              <a:defRPr sz="2399"/>
            </a:lvl2pPr>
            <a:lvl3pPr marL="996721" indent="-296934">
              <a:defRPr sz="2099"/>
            </a:lvl3pPr>
            <a:lvl4pPr marL="1274388" indent="-287302">
              <a:defRPr sz="2099"/>
            </a:lvl4pPr>
            <a:lvl5pPr marL="1552067" indent="-26803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200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99602939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4" y="2327924"/>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38032763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87" i="0" kern="1200" spc="-100" baseline="0" dirty="0" smtClean="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7" kern="1200" spc="-100" baseline="0" dirty="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72154965"/>
      </p:ext>
    </p:extLst>
  </p:cSld>
  <p:clrMapOvr>
    <a:masterClrMapping/>
  </p:clrMapOvr>
  <p:transition spd="slow">
    <p:push/>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40502"/>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153841777"/>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7977273"/>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293375"/>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834892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32391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016799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638578686"/>
      </p:ext>
    </p:extLst>
  </p:cSld>
  <p:clrMapOvr>
    <a:masterClrMapping/>
  </p:clrMapOvr>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598842"/>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89706295"/>
      </p:ext>
    </p:extLst>
  </p:cSld>
  <p:clrMapOvr>
    <a:masterClrMapping/>
  </p:clrMapOvr>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2662939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8"/>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2"/>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72" tIns="54382" rIns="108772" bIns="54382"/>
          <a:lstStyle>
            <a:lvl1pPr>
              <a:defRPr>
                <a:solidFill>
                  <a:srgbClr val="FFFFFF"/>
                </a:solidFill>
              </a:defRPr>
            </a:lvl1pPr>
          </a:lstStyle>
          <a:p>
            <a:pPr defTabSz="1109938"/>
            <a:fld id="{EEF83519-0986-6A4F-9867-35DB47F5FA02}" type="slidenum">
              <a:rPr lang="en-US" smtClean="0"/>
              <a:pPr defTabSz="1109938"/>
              <a:t>‹#›</a:t>
            </a:fld>
            <a:endParaRPr lang="en-US" dirty="0"/>
          </a:p>
        </p:txBody>
      </p:sp>
    </p:spTree>
    <p:extLst>
      <p:ext uri="{BB962C8B-B14F-4D97-AF65-F5344CB8AC3E}">
        <p14:creationId xmlns:p14="http://schemas.microsoft.com/office/powerpoint/2010/main" val="13062131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518842829"/>
      </p:ext>
    </p:extLst>
  </p:cSld>
  <p:clrMapOvr>
    <a:masterClrMapping/>
  </p:clrMapOvr>
  <p:transition spd="slow">
    <p:push/>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1275981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92" indent="0" algn="ctr">
              <a:buNone/>
              <a:defRPr>
                <a:solidFill>
                  <a:schemeClr val="tx1">
                    <a:tint val="75000"/>
                  </a:schemeClr>
                </a:solidFill>
              </a:defRPr>
            </a:lvl2pPr>
            <a:lvl3pPr marL="1110188" indent="0" algn="ctr">
              <a:buNone/>
              <a:defRPr>
                <a:solidFill>
                  <a:schemeClr val="tx1">
                    <a:tint val="75000"/>
                  </a:schemeClr>
                </a:solidFill>
              </a:defRPr>
            </a:lvl3pPr>
            <a:lvl4pPr marL="1665277" indent="0" algn="ctr">
              <a:buNone/>
              <a:defRPr>
                <a:solidFill>
                  <a:schemeClr val="tx1">
                    <a:tint val="75000"/>
                  </a:schemeClr>
                </a:solidFill>
              </a:defRPr>
            </a:lvl4pPr>
            <a:lvl5pPr marL="2220370" indent="0" algn="ctr">
              <a:buNone/>
              <a:defRPr>
                <a:solidFill>
                  <a:schemeClr val="tx1">
                    <a:tint val="75000"/>
                  </a:schemeClr>
                </a:solidFill>
              </a:defRPr>
            </a:lvl5pPr>
            <a:lvl6pPr marL="2775465" indent="0" algn="ctr">
              <a:buNone/>
              <a:defRPr>
                <a:solidFill>
                  <a:schemeClr val="tx1">
                    <a:tint val="75000"/>
                  </a:schemeClr>
                </a:solidFill>
              </a:defRPr>
            </a:lvl6pPr>
            <a:lvl7pPr marL="3330554" indent="0" algn="ctr">
              <a:buNone/>
              <a:defRPr>
                <a:solidFill>
                  <a:schemeClr val="tx1">
                    <a:tint val="75000"/>
                  </a:schemeClr>
                </a:solidFill>
              </a:defRPr>
            </a:lvl7pPr>
            <a:lvl8pPr marL="3885645" indent="0" algn="ctr">
              <a:buNone/>
              <a:defRPr>
                <a:solidFill>
                  <a:schemeClr val="tx1">
                    <a:tint val="75000"/>
                  </a:schemeClr>
                </a:solidFill>
              </a:defRPr>
            </a:lvl8pPr>
            <a:lvl9pPr marL="44407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3"/>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82" indent="-412782">
              <a:lnSpc>
                <a:spcPct val="90000"/>
              </a:lnSpc>
              <a:defRPr sz="3500"/>
            </a:lvl1pPr>
            <a:lvl2pPr marL="817540" indent="-395120">
              <a:lnSpc>
                <a:spcPct val="90000"/>
              </a:lnSpc>
              <a:defRPr sz="2900"/>
            </a:lvl2pPr>
            <a:lvl3pPr marL="1158049" indent="-350143">
              <a:lnSpc>
                <a:spcPct val="90000"/>
              </a:lnSpc>
              <a:defRPr sz="2400"/>
            </a:lvl3pPr>
            <a:lvl4pPr marL="1490526" indent="-332478">
              <a:lnSpc>
                <a:spcPct val="90000"/>
              </a:lnSpc>
              <a:defRPr sz="2100"/>
            </a:lvl4pPr>
            <a:lvl5pPr marL="1840674" indent="-34051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425" indent="-422425">
              <a:lnSpc>
                <a:spcPct val="90000"/>
              </a:lnSpc>
              <a:defRPr sz="3500"/>
            </a:lvl1pPr>
            <a:lvl2pPr marL="817540" indent="-412782">
              <a:lnSpc>
                <a:spcPct val="90000"/>
              </a:lnSpc>
              <a:defRPr sz="2900"/>
            </a:lvl2pPr>
            <a:lvl3pPr marL="1167689" indent="-367810">
              <a:lnSpc>
                <a:spcPct val="90000"/>
              </a:lnSpc>
              <a:defRPr sz="2400"/>
            </a:lvl3pPr>
            <a:lvl4pPr marL="1490526" indent="-322839">
              <a:lnSpc>
                <a:spcPct val="90000"/>
              </a:lnSpc>
              <a:defRPr sz="2100"/>
            </a:lvl4pPr>
            <a:lvl5pPr marL="1840674" indent="-33247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2115" indent="-342115">
              <a:defRPr sz="2900"/>
            </a:lvl1pPr>
            <a:lvl2pPr marL="682623" indent="-322839">
              <a:defRPr sz="2400"/>
            </a:lvl2pPr>
            <a:lvl3pPr marL="987794" indent="-295538">
              <a:defRPr sz="2100"/>
            </a:lvl3pPr>
            <a:lvl4pPr marL="1275297" indent="-277867">
              <a:defRPr sz="2100"/>
            </a:lvl4pPr>
            <a:lvl5pPr marL="1553175" indent="-25056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78" indent="-359778">
              <a:defRPr sz="2900"/>
            </a:lvl1pPr>
            <a:lvl2pPr marL="692256" indent="-332478">
              <a:defRPr sz="2400"/>
            </a:lvl2pPr>
            <a:lvl3pPr marL="997435" indent="-297144">
              <a:defRPr sz="2100"/>
            </a:lvl3pPr>
            <a:lvl4pPr marL="1275297" indent="-287507">
              <a:defRPr sz="2100"/>
            </a:lvl4pPr>
            <a:lvl5pPr marL="1553175" indent="-26822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7"/>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3"/>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96" tIns="54394" rIns="108796" bIns="54394"/>
          <a:lstStyle>
            <a:lvl1pPr>
              <a:defRPr>
                <a:solidFill>
                  <a:srgbClr val="FFFFFF"/>
                </a:solidFill>
              </a:defRPr>
            </a:lvl1pPr>
          </a:lstStyle>
          <a:p>
            <a:pPr defTabSz="1110188"/>
            <a:fld id="{EEF83519-0986-6A4F-9867-35DB47F5FA02}" type="slidenum">
              <a:rPr lang="en-US" smtClean="0"/>
              <a:pPr defTabSz="1110188"/>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1905" algn="l"/>
              </a:tabLst>
              <a:defRPr sz="4000" baseline="0">
                <a:solidFill>
                  <a:schemeClr val="accent2"/>
                </a:solidFill>
              </a:defRPr>
            </a:lvl1pPr>
            <a:lvl2pPr marL="0" indent="0">
              <a:buNone/>
              <a:tabLst>
                <a:tab pos="7601905" algn="l"/>
              </a:tabLst>
              <a:defRPr sz="2000">
                <a:latin typeface="+mn-lt"/>
              </a:defRPr>
            </a:lvl2pPr>
            <a:lvl3pPr marL="460235" indent="-230122">
              <a:tabLst>
                <a:tab pos="760190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2" tIns="45707" rIns="45707" bIns="91412" numCol="1" spcCol="0" rtlCol="0" fromWordArt="0" anchor="b" anchorCtr="0" forceAA="0" compatLnSpc="1">
            <a:prstTxWarp prst="textNoShape">
              <a:avLst/>
            </a:prstTxWarp>
            <a:noAutofit/>
          </a:bodyPr>
          <a:lstStyle/>
          <a:p>
            <a:pPr algn="ctr" defTabSz="91383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097"/>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36" indent="-412736">
              <a:lnSpc>
                <a:spcPct val="90000"/>
              </a:lnSpc>
              <a:defRPr sz="3500"/>
            </a:lvl1pPr>
            <a:lvl2pPr marL="817448" indent="-395078">
              <a:lnSpc>
                <a:spcPct val="90000"/>
              </a:lnSpc>
              <a:defRPr sz="2900"/>
            </a:lvl2pPr>
            <a:lvl3pPr marL="1157917" indent="-350103">
              <a:lnSpc>
                <a:spcPct val="90000"/>
              </a:lnSpc>
              <a:defRPr sz="2400"/>
            </a:lvl3pPr>
            <a:lvl4pPr marL="1490356" indent="-332440">
              <a:lnSpc>
                <a:spcPct val="90000"/>
              </a:lnSpc>
              <a:defRPr sz="2100"/>
            </a:lvl4pPr>
            <a:lvl5pPr marL="1840466" indent="-34047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75" indent="-422375">
              <a:lnSpc>
                <a:spcPct val="90000"/>
              </a:lnSpc>
              <a:defRPr sz="3500"/>
            </a:lvl1pPr>
            <a:lvl2pPr marL="817448" indent="-412736">
              <a:lnSpc>
                <a:spcPct val="90000"/>
              </a:lnSpc>
              <a:defRPr sz="2900"/>
            </a:lvl2pPr>
            <a:lvl3pPr marL="1167556" indent="-367766">
              <a:lnSpc>
                <a:spcPct val="90000"/>
              </a:lnSpc>
              <a:defRPr sz="2400"/>
            </a:lvl3pPr>
            <a:lvl4pPr marL="1490356" indent="-322803">
              <a:lnSpc>
                <a:spcPct val="90000"/>
              </a:lnSpc>
              <a:defRPr sz="2100"/>
            </a:lvl4pPr>
            <a:lvl5pPr marL="1840466" indent="-33244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2" y="1797467"/>
            <a:ext cx="5397447"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2077" indent="-342077">
              <a:defRPr sz="2900"/>
            </a:lvl1pPr>
            <a:lvl2pPr marL="682547" indent="-322803">
              <a:defRPr sz="2400"/>
            </a:lvl2pPr>
            <a:lvl3pPr marL="987682" indent="-295504">
              <a:defRPr sz="2100"/>
            </a:lvl3pPr>
            <a:lvl4pPr marL="1275153" indent="-277838">
              <a:defRPr sz="2100"/>
            </a:lvl4pPr>
            <a:lvl5pPr marL="1552999" indent="-25053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38" indent="-359738">
              <a:defRPr sz="2900"/>
            </a:lvl1pPr>
            <a:lvl2pPr marL="692182" indent="-332440">
              <a:defRPr sz="2400"/>
            </a:lvl2pPr>
            <a:lvl3pPr marL="997319" indent="-297112">
              <a:defRPr sz="2100"/>
            </a:lvl3pPr>
            <a:lvl4pPr marL="1275153" indent="-287474">
              <a:defRPr sz="2100"/>
            </a:lvl4pPr>
            <a:lvl5pPr marL="1552999" indent="-26819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3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86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67" tIns="0" rIns="12186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38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93" y="6249663"/>
            <a:ext cx="7225287"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
        <p:nvSpPr>
          <p:cNvPr id="5" name="Slide Number Placeholder 4"/>
          <p:cNvSpPr>
            <a:spLocks noGrp="1"/>
          </p:cNvSpPr>
          <p:nvPr>
            <p:ph type="sldNum" sz="quarter" idx="11"/>
          </p:nvPr>
        </p:nvSpPr>
        <p:spPr>
          <a:xfrm>
            <a:off x="0" y="1272526"/>
            <a:ext cx="710922" cy="244533"/>
          </a:xfrm>
          <a:prstGeom prst="rect">
            <a:avLst/>
          </a:prstGeom>
        </p:spPr>
        <p:txBody>
          <a:bodyPr lIns="121867" tIns="60933" rIns="121867" bIns="60933"/>
          <a:lstStyle>
            <a:lvl1pPr>
              <a:defRPr/>
            </a:lvl1pPr>
          </a:lstStyle>
          <a:p>
            <a:pPr defTabSz="914097"/>
            <a:fld id="{8BAA82A5-D41F-40B6-864A-06BCCF57D3E7}" type="slidenum">
              <a:rPr lang="en-GB" sz="1900" smtClean="0">
                <a:solidFill>
                  <a:srgbClr val="505050"/>
                </a:solidFill>
              </a:rPr>
              <a:pPr defTabSz="91409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67" tIns="60933" rIns="121867" bIns="60933"/>
          <a:lstStyle>
            <a:lvl1pPr>
              <a:defRPr/>
            </a:lvl1pPr>
          </a:lstStyle>
          <a:p>
            <a:pPr defTabSz="914097"/>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6"/>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3"/>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223" algn="l"/>
              </a:tabLst>
              <a:defRPr sz="4000" baseline="0">
                <a:solidFill>
                  <a:schemeClr val="accent2"/>
                </a:solidFill>
              </a:defRPr>
            </a:lvl1pPr>
            <a:lvl2pPr marL="0" indent="0">
              <a:buNone/>
              <a:tabLst>
                <a:tab pos="7602223" algn="l"/>
              </a:tabLst>
              <a:defRPr sz="2000">
                <a:latin typeface="+mn-lt"/>
              </a:defRPr>
            </a:lvl2pPr>
            <a:lvl3pPr marL="460255" indent="-230132">
              <a:tabLst>
                <a:tab pos="7602223"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7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135"/>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1" y="1797467"/>
            <a:ext cx="5397447"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4"/>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3"/>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2"/>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4"/>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1"/>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7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7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0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2"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72" tIns="0" rIns="121872"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3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2"/>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3"/>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6" indent="-4031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6" indent="-34598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30" indent="-3364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3"/>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856" algn="l"/>
              </a:tabLst>
              <a:defRPr sz="4000" baseline="0">
                <a:solidFill>
                  <a:schemeClr val="accent2"/>
                </a:solidFill>
              </a:defRPr>
            </a:lvl1pPr>
            <a:lvl2pPr marL="0" indent="0">
              <a:buNone/>
              <a:tabLst>
                <a:tab pos="7602856" algn="l"/>
              </a:tabLst>
              <a:defRPr sz="2000">
                <a:latin typeface="+mn-lt"/>
              </a:defRPr>
            </a:lvl2pPr>
            <a:lvl3pPr marL="460295" indent="-230150">
              <a:tabLst>
                <a:tab pos="7602856"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4" tIns="45713" rIns="45713" bIns="91424" numCol="1" spcCol="0" rtlCol="0" fromWordArt="0" anchor="b" anchorCtr="0" forceAA="0" compatLnSpc="1">
            <a:prstTxWarp prst="textNoShape">
              <a:avLst/>
            </a:prstTxWarp>
            <a:noAutofit/>
          </a:bodyPr>
          <a:lstStyle/>
          <a:p>
            <a:pPr algn="ctr" defTabSz="913947"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211"/>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theme" Target="../theme/theme10.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2.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image" Target="../media/image1.png"/><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theme" Target="../theme/theme13.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theme" Target="../theme/theme1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2.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image" Target="../media/image1.png"/><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theme" Target="../theme/theme15.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image" Target="../media/image2.png"/><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image" Target="../media/image1.png"/><Relationship Id="rId5" Type="http://schemas.openxmlformats.org/officeDocument/2006/relationships/slideLayout" Target="../slideLayouts/slideLayout268.xml"/><Relationship Id="rId10" Type="http://schemas.openxmlformats.org/officeDocument/2006/relationships/theme" Target="../theme/theme16.xml"/><Relationship Id="rId4" Type="http://schemas.openxmlformats.org/officeDocument/2006/relationships/slideLayout" Target="../slideLayouts/slideLayout267.xml"/><Relationship Id="rId9" Type="http://schemas.openxmlformats.org/officeDocument/2006/relationships/slideLayout" Target="../slideLayouts/slideLayout2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1.pn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17.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5.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7.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4014" r:id="rId10"/>
  </p:sldLayoutIdLst>
  <p:transition>
    <p:fade/>
  </p:transition>
  <p:timing>
    <p:tnLst>
      <p:par>
        <p:cTn id="1" dur="indefinite" restart="never" nodeType="tmRoot"/>
      </p:par>
    </p:tnLst>
  </p:timing>
  <p:txStyles>
    <p:titleStyle>
      <a:lvl1pPr algn="l" defTabSz="1110064"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902" indent="-558902" algn="l" defTabSz="1110064"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8790" indent="-479888" algn="l" defTabSz="1110064"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8318" indent="-489524" algn="l" defTabSz="1110064"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8463" indent="-420142"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7041" indent="-408579" algn="l" defTabSz="1110064"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345573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6" r:id="rId24"/>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4261634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6359217"/>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859640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35" y="289578"/>
            <a:ext cx="11651288" cy="89987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36" y="1189453"/>
            <a:ext cx="11648969" cy="205250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406144"/>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Lst>
  <p:transition>
    <p:fade/>
  </p:transition>
  <p:timing>
    <p:tnLst>
      <p:par>
        <p:cTn id="1" dur="indefinite" restart="never" nodeType="tmRoot"/>
      </p:par>
    </p:tnLst>
  </p:timing>
  <p:txStyles>
    <p:titleStyle>
      <a:lvl1pPr algn="l" defTabSz="91408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2" marR="0" indent="-336042" algn="l" defTabSz="91408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6" marR="0" indent="-236474" algn="l" defTabSz="91408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98"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26"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54"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39"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84"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27"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72"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87" rtl="0" eaLnBrk="1" latinLnBrk="0" hangingPunct="1">
        <a:defRPr sz="1764" kern="1200">
          <a:solidFill>
            <a:schemeClr val="tx1"/>
          </a:solidFill>
          <a:latin typeface="+mn-lt"/>
          <a:ea typeface="+mn-ea"/>
          <a:cs typeface="+mn-cs"/>
        </a:defRPr>
      </a:lvl1pPr>
      <a:lvl2pPr marL="457044" algn="l" defTabSz="914087" rtl="0" eaLnBrk="1" latinLnBrk="0" hangingPunct="1">
        <a:defRPr sz="1764" kern="1200">
          <a:solidFill>
            <a:schemeClr val="tx1"/>
          </a:solidFill>
          <a:latin typeface="+mn-lt"/>
          <a:ea typeface="+mn-ea"/>
          <a:cs typeface="+mn-cs"/>
        </a:defRPr>
      </a:lvl2pPr>
      <a:lvl3pPr marL="914087" algn="l" defTabSz="914087" rtl="0" eaLnBrk="1" latinLnBrk="0" hangingPunct="1">
        <a:defRPr sz="1764" kern="1200">
          <a:solidFill>
            <a:schemeClr val="tx1"/>
          </a:solidFill>
          <a:latin typeface="+mn-lt"/>
          <a:ea typeface="+mn-ea"/>
          <a:cs typeface="+mn-cs"/>
        </a:defRPr>
      </a:lvl3pPr>
      <a:lvl4pPr marL="1371131" algn="l" defTabSz="914087" rtl="0" eaLnBrk="1" latinLnBrk="0" hangingPunct="1">
        <a:defRPr sz="1764" kern="1200">
          <a:solidFill>
            <a:schemeClr val="tx1"/>
          </a:solidFill>
          <a:latin typeface="+mn-lt"/>
          <a:ea typeface="+mn-ea"/>
          <a:cs typeface="+mn-cs"/>
        </a:defRPr>
      </a:lvl4pPr>
      <a:lvl5pPr marL="1828174" algn="l" defTabSz="914087" rtl="0" eaLnBrk="1" latinLnBrk="0" hangingPunct="1">
        <a:defRPr sz="1764" kern="1200">
          <a:solidFill>
            <a:schemeClr val="tx1"/>
          </a:solidFill>
          <a:latin typeface="+mn-lt"/>
          <a:ea typeface="+mn-ea"/>
          <a:cs typeface="+mn-cs"/>
        </a:defRPr>
      </a:lvl5pPr>
      <a:lvl6pPr marL="2285219" algn="l" defTabSz="914087" rtl="0" eaLnBrk="1" latinLnBrk="0" hangingPunct="1">
        <a:defRPr sz="1764" kern="1200">
          <a:solidFill>
            <a:schemeClr val="tx1"/>
          </a:solidFill>
          <a:latin typeface="+mn-lt"/>
          <a:ea typeface="+mn-ea"/>
          <a:cs typeface="+mn-cs"/>
        </a:defRPr>
      </a:lvl6pPr>
      <a:lvl7pPr marL="2742261" algn="l" defTabSz="914087" rtl="0" eaLnBrk="1" latinLnBrk="0" hangingPunct="1">
        <a:defRPr sz="1764" kern="1200">
          <a:solidFill>
            <a:schemeClr val="tx1"/>
          </a:solidFill>
          <a:latin typeface="+mn-lt"/>
          <a:ea typeface="+mn-ea"/>
          <a:cs typeface="+mn-cs"/>
        </a:defRPr>
      </a:lvl7pPr>
      <a:lvl8pPr marL="3199305" algn="l" defTabSz="914087" rtl="0" eaLnBrk="1" latinLnBrk="0" hangingPunct="1">
        <a:defRPr sz="1764" kern="1200">
          <a:solidFill>
            <a:schemeClr val="tx1"/>
          </a:solidFill>
          <a:latin typeface="+mn-lt"/>
          <a:ea typeface="+mn-ea"/>
          <a:cs typeface="+mn-cs"/>
        </a:defRPr>
      </a:lvl8pPr>
      <a:lvl9pPr marL="3656350" algn="l" defTabSz="91408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8178838"/>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5"/>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5"/>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18738"/>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Lst>
  <p:transition>
    <p:fade/>
  </p:transition>
  <p:timing>
    <p:tnLst>
      <p:par>
        <p:cTn id="1" dur="indefinite" restart="never" nodeType="tmRoot"/>
      </p:par>
    </p:tnLst>
  </p:timing>
  <p:txStyles>
    <p:titleStyle>
      <a:lvl1pPr algn="l" defTabSz="1109398" rtl="0" eaLnBrk="1" latinLnBrk="0" hangingPunct="1">
        <a:lnSpc>
          <a:spcPct val="90000"/>
        </a:lnSpc>
        <a:spcBef>
          <a:spcPct val="0"/>
        </a:spcBef>
        <a:buNone/>
        <a:defRPr lang="en-US" sz="5497"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566" indent="-558566" algn="l" defTabSz="1109398" rtl="0" eaLnBrk="1" latinLnBrk="0" hangingPunct="1">
        <a:lnSpc>
          <a:spcPct val="90000"/>
        </a:lnSpc>
        <a:spcBef>
          <a:spcPct val="20000"/>
        </a:spcBef>
        <a:buSzPct val="90000"/>
        <a:buFontTx/>
        <a:buBlip>
          <a:blip r:embed="rId11"/>
        </a:buBlip>
        <a:defRPr sz="3897" kern="1200">
          <a:gradFill>
            <a:gsLst>
              <a:gs pos="0">
                <a:schemeClr val="tx1"/>
              </a:gs>
              <a:gs pos="86000">
                <a:schemeClr val="tx1"/>
              </a:gs>
            </a:gsLst>
            <a:lin ang="5400000" scaled="0"/>
          </a:gradFill>
          <a:latin typeface="Segoe Light" charset="0"/>
          <a:ea typeface="+mn-ea"/>
          <a:cs typeface="+mn-cs"/>
        </a:defRPr>
      </a:lvl1pPr>
      <a:lvl2pPr marL="1038167" indent="-479600" algn="l" defTabSz="1109398" rtl="0" eaLnBrk="1" latinLnBrk="0" hangingPunct="1">
        <a:lnSpc>
          <a:spcPct val="90000"/>
        </a:lnSpc>
        <a:spcBef>
          <a:spcPct val="20000"/>
        </a:spcBef>
        <a:buSzPct val="90000"/>
        <a:buFontTx/>
        <a:buBlip>
          <a:blip r:embed="rId12"/>
        </a:buBlip>
        <a:defRPr sz="3498" kern="1200">
          <a:gradFill>
            <a:gsLst>
              <a:gs pos="0">
                <a:schemeClr val="tx1"/>
              </a:gs>
              <a:gs pos="86000">
                <a:schemeClr val="tx1"/>
              </a:gs>
            </a:gsLst>
            <a:lin ang="5400000" scaled="0"/>
          </a:gradFill>
          <a:latin typeface="Segoe Light" charset="0"/>
          <a:ea typeface="+mn-ea"/>
          <a:cs typeface="+mn-cs"/>
        </a:defRPr>
      </a:lvl2pPr>
      <a:lvl3pPr marL="1527401" indent="-489230" algn="l" defTabSz="1109398" rtl="0" eaLnBrk="1" latinLnBrk="0" hangingPunct="1">
        <a:lnSpc>
          <a:spcPct val="90000"/>
        </a:lnSpc>
        <a:spcBef>
          <a:spcPct val="20000"/>
        </a:spcBef>
        <a:buSzPct val="90000"/>
        <a:buFontTx/>
        <a:buBlip>
          <a:blip r:embed="rId12"/>
        </a:buBlip>
        <a:defRPr sz="2898" kern="1200">
          <a:gradFill>
            <a:gsLst>
              <a:gs pos="0">
                <a:schemeClr val="tx1"/>
              </a:gs>
              <a:gs pos="86000">
                <a:schemeClr val="tx1"/>
              </a:gs>
            </a:gsLst>
            <a:lin ang="5400000" scaled="0"/>
          </a:gradFill>
          <a:latin typeface="Segoe Light" charset="0"/>
          <a:ea typeface="+mn-ea"/>
          <a:cs typeface="+mn-cs"/>
        </a:defRPr>
      </a:lvl3pPr>
      <a:lvl4pPr marL="1947294" indent="-419890"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4pPr>
      <a:lvl5pPr marL="2355627" indent="-408334"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5pPr>
      <a:lvl6pPr marL="3050828"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605526"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160225"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714922"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109398" rtl="0" eaLnBrk="1" latinLnBrk="0" hangingPunct="1">
        <a:defRPr sz="2099" kern="1200">
          <a:solidFill>
            <a:schemeClr val="tx1"/>
          </a:solidFill>
          <a:latin typeface="+mn-lt"/>
          <a:ea typeface="+mn-ea"/>
          <a:cs typeface="+mn-cs"/>
        </a:defRPr>
      </a:lvl1pPr>
      <a:lvl2pPr marL="554698" algn="l" defTabSz="1109398" rtl="0" eaLnBrk="1" latinLnBrk="0" hangingPunct="1">
        <a:defRPr sz="2099" kern="1200">
          <a:solidFill>
            <a:schemeClr val="tx1"/>
          </a:solidFill>
          <a:latin typeface="+mn-lt"/>
          <a:ea typeface="+mn-ea"/>
          <a:cs typeface="+mn-cs"/>
        </a:defRPr>
      </a:lvl2pPr>
      <a:lvl3pPr marL="1109398" algn="l" defTabSz="1109398" rtl="0" eaLnBrk="1" latinLnBrk="0" hangingPunct="1">
        <a:defRPr sz="2099" kern="1200">
          <a:solidFill>
            <a:schemeClr val="tx1"/>
          </a:solidFill>
          <a:latin typeface="+mn-lt"/>
          <a:ea typeface="+mn-ea"/>
          <a:cs typeface="+mn-cs"/>
        </a:defRPr>
      </a:lvl3pPr>
      <a:lvl4pPr marL="1664090" algn="l" defTabSz="1109398" rtl="0" eaLnBrk="1" latinLnBrk="0" hangingPunct="1">
        <a:defRPr sz="2099" kern="1200">
          <a:solidFill>
            <a:schemeClr val="tx1"/>
          </a:solidFill>
          <a:latin typeface="+mn-lt"/>
          <a:ea typeface="+mn-ea"/>
          <a:cs typeface="+mn-cs"/>
        </a:defRPr>
      </a:lvl4pPr>
      <a:lvl5pPr marL="2218786" algn="l" defTabSz="1109398" rtl="0" eaLnBrk="1" latinLnBrk="0" hangingPunct="1">
        <a:defRPr sz="2099" kern="1200">
          <a:solidFill>
            <a:schemeClr val="tx1"/>
          </a:solidFill>
          <a:latin typeface="+mn-lt"/>
          <a:ea typeface="+mn-ea"/>
          <a:cs typeface="+mn-cs"/>
        </a:defRPr>
      </a:lvl5pPr>
      <a:lvl6pPr marL="2773488" algn="l" defTabSz="1109398" rtl="0" eaLnBrk="1" latinLnBrk="0" hangingPunct="1">
        <a:defRPr sz="2099" kern="1200">
          <a:solidFill>
            <a:schemeClr val="tx1"/>
          </a:solidFill>
          <a:latin typeface="+mn-lt"/>
          <a:ea typeface="+mn-ea"/>
          <a:cs typeface="+mn-cs"/>
        </a:defRPr>
      </a:lvl6pPr>
      <a:lvl7pPr marL="3328179" algn="l" defTabSz="1109398" rtl="0" eaLnBrk="1" latinLnBrk="0" hangingPunct="1">
        <a:defRPr sz="2099" kern="1200">
          <a:solidFill>
            <a:schemeClr val="tx1"/>
          </a:solidFill>
          <a:latin typeface="+mn-lt"/>
          <a:ea typeface="+mn-ea"/>
          <a:cs typeface="+mn-cs"/>
        </a:defRPr>
      </a:lvl7pPr>
      <a:lvl8pPr marL="3882876" algn="l" defTabSz="1109398" rtl="0" eaLnBrk="1" latinLnBrk="0" hangingPunct="1">
        <a:defRPr sz="2099" kern="1200">
          <a:solidFill>
            <a:schemeClr val="tx1"/>
          </a:solidFill>
          <a:latin typeface="+mn-lt"/>
          <a:ea typeface="+mn-ea"/>
          <a:cs typeface="+mn-cs"/>
        </a:defRPr>
      </a:lvl8pPr>
      <a:lvl9pPr marL="4437571" algn="l" defTabSz="1109398" rtl="0" eaLnBrk="1" latinLnBrk="0" hangingPunct="1">
        <a:defRPr sz="20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469483"/>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3"/>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4"/>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4"/>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4"/>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4"/>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79"/>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064"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064"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341" indent="-9637" algn="l" defTabSz="1110064"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049"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154"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1258" indent="0"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9"/>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67"/>
            <a:ext cx="2133322" cy="273907"/>
          </a:xfrm>
          <a:prstGeom prst="rect">
            <a:avLst/>
          </a:prstGeom>
        </p:spPr>
        <p:txBody>
          <a:bodyPr vert="horz" lIns="81575" tIns="40790" rIns="81575" bIns="40790" rtlCol="0" anchor="ctr"/>
          <a:lstStyle>
            <a:lvl1pPr algn="l">
              <a:defRPr sz="1100">
                <a:solidFill>
                  <a:schemeClr val="tx1"/>
                </a:solidFill>
              </a:defRPr>
            </a:lvl1pPr>
          </a:lstStyle>
          <a:p>
            <a:pPr defTabSz="815743"/>
            <a:fld id="{20CE17AF-4091-48A7-8681-C3B1BE5CA3B0}" type="datetime1">
              <a:rPr lang="en-GB" smtClean="0">
                <a:solidFill>
                  <a:srgbClr val="FFFFFF"/>
                </a:solidFill>
              </a:rPr>
              <a:pPr defTabSz="815743"/>
              <a:t>10/02/2016</a:t>
            </a:fld>
            <a:endParaRPr lang="en-GB" dirty="0">
              <a:solidFill>
                <a:srgbClr val="FFFFFF"/>
              </a:solidFill>
            </a:endParaRPr>
          </a:p>
        </p:txBody>
      </p:sp>
      <p:sp>
        <p:nvSpPr>
          <p:cNvPr id="7" name="Footer Placeholder 4"/>
          <p:cNvSpPr>
            <a:spLocks noGrp="1"/>
          </p:cNvSpPr>
          <p:nvPr>
            <p:ph type="ftr" sz="quarter" idx="3"/>
          </p:nvPr>
        </p:nvSpPr>
        <p:spPr>
          <a:xfrm>
            <a:off x="3123793" y="6407767"/>
            <a:ext cx="5889637" cy="273907"/>
          </a:xfrm>
          <a:prstGeom prst="rect">
            <a:avLst/>
          </a:prstGeom>
        </p:spPr>
        <p:txBody>
          <a:bodyPr vert="horz" lIns="81575" tIns="40790" rIns="81575" bIns="40790" rtlCol="0" anchor="ctr"/>
          <a:lstStyle>
            <a:lvl1pPr algn="ctr">
              <a:defRPr sz="1100">
                <a:solidFill>
                  <a:schemeClr val="tx1"/>
                </a:solidFill>
              </a:defRPr>
            </a:lvl1pPr>
          </a:lstStyle>
          <a:p>
            <a:pPr defTabSz="815743"/>
            <a:endParaRPr lang="en-GB" dirty="0">
              <a:solidFill>
                <a:srgbClr val="FFFFFF"/>
              </a:solidFill>
            </a:endParaRPr>
          </a:p>
        </p:txBody>
      </p:sp>
      <p:sp>
        <p:nvSpPr>
          <p:cNvPr id="8" name="Slide Number Placeholder 5"/>
          <p:cNvSpPr>
            <a:spLocks noGrp="1"/>
          </p:cNvSpPr>
          <p:nvPr>
            <p:ph type="sldNum" sz="quarter" idx="4"/>
          </p:nvPr>
        </p:nvSpPr>
        <p:spPr>
          <a:xfrm>
            <a:off x="9533289" y="6407767"/>
            <a:ext cx="2133322" cy="273907"/>
          </a:xfrm>
          <a:prstGeom prst="rect">
            <a:avLst/>
          </a:prstGeom>
        </p:spPr>
        <p:txBody>
          <a:bodyPr vert="horz" lIns="81575" tIns="40790" rIns="81575" bIns="40790" rtlCol="0" anchor="ctr"/>
          <a:lstStyle>
            <a:lvl1pPr algn="r">
              <a:defRPr sz="1100">
                <a:solidFill>
                  <a:schemeClr val="tx1"/>
                </a:solidFill>
              </a:defRPr>
            </a:lvl1pPr>
          </a:lstStyle>
          <a:p>
            <a:pPr defTabSz="815743"/>
            <a:fld id="{66F9B19E-23E9-4120-A06C-57F6EDB783B3}" type="slidenum">
              <a:rPr lang="en-GB" smtClean="0">
                <a:solidFill>
                  <a:srgbClr val="FFFFFF"/>
                </a:solidFill>
              </a:rPr>
              <a:pPr defTabSz="815743"/>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5743"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086" marR="0" indent="-303086" algn="l" defTabSz="815743"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277" marR="0" indent="-208197" algn="l" defTabSz="815743"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38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712385" algn="l"/>
        </a:tabLst>
        <a:defRPr sz="2100" kern="1200" spc="0" baseline="0">
          <a:solidFill>
            <a:schemeClr val="tx2"/>
          </a:solidFill>
          <a:latin typeface="+mn-lt"/>
          <a:ea typeface="+mn-ea"/>
          <a:cs typeface="+mn-cs"/>
        </a:defRPr>
      </a:lvl3pPr>
      <a:lvl4pPr marL="919163" marR="0" indent="-206776" algn="l" defTabSz="815743"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2027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1120275" algn="l"/>
        </a:tabLst>
        <a:defRPr sz="1900" kern="1200" spc="0" baseline="0">
          <a:solidFill>
            <a:schemeClr val="tx2"/>
          </a:solidFill>
          <a:latin typeface="+mn-lt"/>
          <a:ea typeface="+mn-ea"/>
          <a:cs typeface="+mn-cs"/>
        </a:defRPr>
      </a:lvl5pPr>
      <a:lvl6pPr marL="2243293"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116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903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6908"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5743" rtl="0" eaLnBrk="1" latinLnBrk="0" hangingPunct="1">
        <a:defRPr sz="1700" kern="1200">
          <a:solidFill>
            <a:schemeClr val="tx1"/>
          </a:solidFill>
          <a:latin typeface="+mn-lt"/>
          <a:ea typeface="+mn-ea"/>
          <a:cs typeface="+mn-cs"/>
        </a:defRPr>
      </a:lvl1pPr>
      <a:lvl2pPr marL="407877" algn="l" defTabSz="815743" rtl="0" eaLnBrk="1" latinLnBrk="0" hangingPunct="1">
        <a:defRPr sz="1700" kern="1200">
          <a:solidFill>
            <a:schemeClr val="tx1"/>
          </a:solidFill>
          <a:latin typeface="+mn-lt"/>
          <a:ea typeface="+mn-ea"/>
          <a:cs typeface="+mn-cs"/>
        </a:defRPr>
      </a:lvl2pPr>
      <a:lvl3pPr marL="815743" algn="l" defTabSz="815743" rtl="0" eaLnBrk="1" latinLnBrk="0" hangingPunct="1">
        <a:defRPr sz="1700" kern="1200">
          <a:solidFill>
            <a:schemeClr val="tx1"/>
          </a:solidFill>
          <a:latin typeface="+mn-lt"/>
          <a:ea typeface="+mn-ea"/>
          <a:cs typeface="+mn-cs"/>
        </a:defRPr>
      </a:lvl3pPr>
      <a:lvl4pPr marL="1223612" algn="l" defTabSz="815743" rtl="0" eaLnBrk="1" latinLnBrk="0" hangingPunct="1">
        <a:defRPr sz="1700" kern="1200">
          <a:solidFill>
            <a:schemeClr val="tx1"/>
          </a:solidFill>
          <a:latin typeface="+mn-lt"/>
          <a:ea typeface="+mn-ea"/>
          <a:cs typeface="+mn-cs"/>
        </a:defRPr>
      </a:lvl4pPr>
      <a:lvl5pPr marL="1631485" algn="l" defTabSz="815743" rtl="0" eaLnBrk="1" latinLnBrk="0" hangingPunct="1">
        <a:defRPr sz="1700" kern="1200">
          <a:solidFill>
            <a:schemeClr val="tx1"/>
          </a:solidFill>
          <a:latin typeface="+mn-lt"/>
          <a:ea typeface="+mn-ea"/>
          <a:cs typeface="+mn-cs"/>
        </a:defRPr>
      </a:lvl5pPr>
      <a:lvl6pPr marL="2039354" algn="l" defTabSz="815743" rtl="0" eaLnBrk="1" latinLnBrk="0" hangingPunct="1">
        <a:defRPr sz="1700" kern="1200">
          <a:solidFill>
            <a:schemeClr val="tx1"/>
          </a:solidFill>
          <a:latin typeface="+mn-lt"/>
          <a:ea typeface="+mn-ea"/>
          <a:cs typeface="+mn-cs"/>
        </a:defRPr>
      </a:lvl6pPr>
      <a:lvl7pPr marL="2447230" algn="l" defTabSz="815743" rtl="0" eaLnBrk="1" latinLnBrk="0" hangingPunct="1">
        <a:defRPr sz="1700" kern="1200">
          <a:solidFill>
            <a:schemeClr val="tx1"/>
          </a:solidFill>
          <a:latin typeface="+mn-lt"/>
          <a:ea typeface="+mn-ea"/>
          <a:cs typeface="+mn-cs"/>
        </a:defRPr>
      </a:lvl7pPr>
      <a:lvl8pPr marL="2855099" algn="l" defTabSz="815743" rtl="0" eaLnBrk="1" latinLnBrk="0" hangingPunct="1">
        <a:defRPr sz="1700" kern="1200">
          <a:solidFill>
            <a:schemeClr val="tx1"/>
          </a:solidFill>
          <a:latin typeface="+mn-lt"/>
          <a:ea typeface="+mn-ea"/>
          <a:cs typeface="+mn-cs"/>
        </a:defRPr>
      </a:lvl8pPr>
      <a:lvl9pPr marL="3262969" algn="l" defTabSz="815743"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37" r:id="rId10"/>
    <p:sldLayoutId id="2147484079" r:id="rId11"/>
    <p:sldLayoutId id="2147484113" r:id="rId12"/>
  </p:sldLayoutIdLst>
  <p:transition>
    <p:fade/>
  </p:transition>
  <p:timing>
    <p:tnLst>
      <p:par>
        <p:cTn id="1" dur="indefinite" restart="never" nodeType="tmRoot"/>
      </p:par>
    </p:tnLst>
  </p:timing>
  <p:txStyles>
    <p:titleStyle>
      <a:lvl1pPr algn="l" defTabSz="110993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842" indent="-558842" algn="l" defTabSz="1109938" rtl="0" eaLnBrk="1" latinLnBrk="0" hangingPunct="1">
        <a:lnSpc>
          <a:spcPct val="90000"/>
        </a:lnSpc>
        <a:spcBef>
          <a:spcPct val="20000"/>
        </a:spcBef>
        <a:buSzPct val="90000"/>
        <a:buFontTx/>
        <a:buBlip>
          <a:blip r:embed="rId14"/>
        </a:buBlip>
        <a:defRPr sz="3900" kern="1200">
          <a:gradFill>
            <a:gsLst>
              <a:gs pos="0">
                <a:schemeClr val="tx1"/>
              </a:gs>
              <a:gs pos="86000">
                <a:schemeClr val="tx1"/>
              </a:gs>
            </a:gsLst>
            <a:lin ang="5400000" scaled="0"/>
          </a:gradFill>
          <a:latin typeface="Candara" pitchFamily="34" charset="0"/>
          <a:ea typeface="+mn-ea"/>
          <a:cs typeface="+mn-cs"/>
        </a:defRPr>
      </a:lvl1pPr>
      <a:lvl2pPr marL="1038674" indent="-479833" algn="l" defTabSz="1109938" rtl="0" eaLnBrk="1" latinLnBrk="0" hangingPunct="1">
        <a:lnSpc>
          <a:spcPct val="90000"/>
        </a:lnSpc>
        <a:spcBef>
          <a:spcPct val="20000"/>
        </a:spcBef>
        <a:buSzPct val="90000"/>
        <a:buFontTx/>
        <a:buBlip>
          <a:blip r:embed="rId15"/>
        </a:buBlip>
        <a:defRPr sz="3500" kern="1200">
          <a:gradFill>
            <a:gsLst>
              <a:gs pos="0">
                <a:schemeClr val="tx1"/>
              </a:gs>
              <a:gs pos="86000">
                <a:schemeClr val="tx1"/>
              </a:gs>
            </a:gsLst>
            <a:lin ang="5400000" scaled="0"/>
          </a:gradFill>
          <a:latin typeface="Candara" pitchFamily="34" charset="0"/>
          <a:ea typeface="+mn-ea"/>
          <a:cs typeface="+mn-cs"/>
        </a:defRPr>
      </a:lvl2pPr>
      <a:lvl3pPr marL="1528146" indent="-489469" algn="l" defTabSz="1109938" rtl="0" eaLnBrk="1" latinLnBrk="0" hangingPunct="1">
        <a:lnSpc>
          <a:spcPct val="90000"/>
        </a:lnSpc>
        <a:spcBef>
          <a:spcPct val="20000"/>
        </a:spcBef>
        <a:buSzPct val="90000"/>
        <a:buFontTx/>
        <a:buBlip>
          <a:blip r:embed="rId15"/>
        </a:buBlip>
        <a:defRPr sz="2900" kern="1200">
          <a:gradFill>
            <a:gsLst>
              <a:gs pos="0">
                <a:schemeClr val="tx1"/>
              </a:gs>
              <a:gs pos="86000">
                <a:schemeClr val="tx1"/>
              </a:gs>
            </a:gsLst>
            <a:lin ang="5400000" scaled="0"/>
          </a:gradFill>
          <a:latin typeface="Candara" pitchFamily="34" charset="0"/>
          <a:ea typeface="+mn-ea"/>
          <a:cs typeface="+mn-cs"/>
        </a:defRPr>
      </a:lvl3pPr>
      <a:lvl4pPr marL="1948243" indent="-420096" algn="l" defTabSz="1109938"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Candara" pitchFamily="34" charset="0"/>
          <a:ea typeface="+mn-ea"/>
          <a:cs typeface="+mn-cs"/>
        </a:defRPr>
      </a:lvl4pPr>
      <a:lvl5pPr marL="2356773" indent="-408534" algn="l" defTabSz="1109938"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Candara" pitchFamily="34" charset="0"/>
          <a:ea typeface="+mn-ea"/>
          <a:cs typeface="+mn-cs"/>
        </a:defRPr>
      </a:lvl5pPr>
      <a:lvl6pPr marL="3052312"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286"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253"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220"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938" rtl="0" eaLnBrk="1" latinLnBrk="0" hangingPunct="1">
        <a:defRPr sz="2100" kern="1200">
          <a:solidFill>
            <a:schemeClr val="tx1"/>
          </a:solidFill>
          <a:latin typeface="+mn-lt"/>
          <a:ea typeface="+mn-ea"/>
          <a:cs typeface="+mn-cs"/>
        </a:defRPr>
      </a:lvl1pPr>
      <a:lvl2pPr marL="554968" algn="l" defTabSz="1109938" rtl="0" eaLnBrk="1" latinLnBrk="0" hangingPunct="1">
        <a:defRPr sz="2100" kern="1200">
          <a:solidFill>
            <a:schemeClr val="tx1"/>
          </a:solidFill>
          <a:latin typeface="+mn-lt"/>
          <a:ea typeface="+mn-ea"/>
          <a:cs typeface="+mn-cs"/>
        </a:defRPr>
      </a:lvl2pPr>
      <a:lvl3pPr marL="1109938" algn="l" defTabSz="1109938" rtl="0" eaLnBrk="1" latinLnBrk="0" hangingPunct="1">
        <a:defRPr sz="2100" kern="1200">
          <a:solidFill>
            <a:schemeClr val="tx1"/>
          </a:solidFill>
          <a:latin typeface="+mn-lt"/>
          <a:ea typeface="+mn-ea"/>
          <a:cs typeface="+mn-cs"/>
        </a:defRPr>
      </a:lvl3pPr>
      <a:lvl4pPr marL="1664901" algn="l" defTabSz="1109938" rtl="0" eaLnBrk="1" latinLnBrk="0" hangingPunct="1">
        <a:defRPr sz="2100" kern="1200">
          <a:solidFill>
            <a:schemeClr val="tx1"/>
          </a:solidFill>
          <a:latin typeface="+mn-lt"/>
          <a:ea typeface="+mn-ea"/>
          <a:cs typeface="+mn-cs"/>
        </a:defRPr>
      </a:lvl4pPr>
      <a:lvl5pPr marL="2219869" algn="l" defTabSz="1109938" rtl="0" eaLnBrk="1" latinLnBrk="0" hangingPunct="1">
        <a:defRPr sz="2100" kern="1200">
          <a:solidFill>
            <a:schemeClr val="tx1"/>
          </a:solidFill>
          <a:latin typeface="+mn-lt"/>
          <a:ea typeface="+mn-ea"/>
          <a:cs typeface="+mn-cs"/>
        </a:defRPr>
      </a:lvl5pPr>
      <a:lvl6pPr marL="2774838" algn="l" defTabSz="1109938" rtl="0" eaLnBrk="1" latinLnBrk="0" hangingPunct="1">
        <a:defRPr sz="2100" kern="1200">
          <a:solidFill>
            <a:schemeClr val="tx1"/>
          </a:solidFill>
          <a:latin typeface="+mn-lt"/>
          <a:ea typeface="+mn-ea"/>
          <a:cs typeface="+mn-cs"/>
        </a:defRPr>
      </a:lvl6pPr>
      <a:lvl7pPr marL="3329801" algn="l" defTabSz="1109938" rtl="0" eaLnBrk="1" latinLnBrk="0" hangingPunct="1">
        <a:defRPr sz="2100" kern="1200">
          <a:solidFill>
            <a:schemeClr val="tx1"/>
          </a:solidFill>
          <a:latin typeface="+mn-lt"/>
          <a:ea typeface="+mn-ea"/>
          <a:cs typeface="+mn-cs"/>
        </a:defRPr>
      </a:lvl7pPr>
      <a:lvl8pPr marL="3884767" algn="l" defTabSz="1109938" rtl="0" eaLnBrk="1" latinLnBrk="0" hangingPunct="1">
        <a:defRPr sz="2100" kern="1200">
          <a:solidFill>
            <a:schemeClr val="tx1"/>
          </a:solidFill>
          <a:latin typeface="+mn-lt"/>
          <a:ea typeface="+mn-ea"/>
          <a:cs typeface="+mn-cs"/>
        </a:defRPr>
      </a:lvl8pPr>
      <a:lvl9pPr marL="4439732" algn="l" defTabSz="110993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3"/>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 id="2147483849" r:id="rId10"/>
  </p:sldLayoutIdLst>
  <p:transition>
    <p:fade/>
  </p:transition>
  <p:timing>
    <p:tnLst>
      <p:par>
        <p:cTn id="1" dur="indefinite" restart="never" nodeType="tmRoot"/>
      </p:par>
    </p:tnLst>
  </p:timing>
  <p:txStyles>
    <p:titleStyle>
      <a:lvl1pPr algn="l" defTabSz="111018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966" indent="-558966" algn="l" defTabSz="1110188"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8910" indent="-479943" algn="l" defTabSz="1110188"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8491" indent="-489577" algn="l" defTabSz="1110188"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8683" indent="-420190"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7309" indent="-408626"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53004"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099"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193"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285"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188" rtl="0" eaLnBrk="1" latinLnBrk="0" hangingPunct="1">
        <a:defRPr sz="2100" kern="1200">
          <a:solidFill>
            <a:schemeClr val="tx1"/>
          </a:solidFill>
          <a:latin typeface="+mn-lt"/>
          <a:ea typeface="+mn-ea"/>
          <a:cs typeface="+mn-cs"/>
        </a:defRPr>
      </a:lvl1pPr>
      <a:lvl2pPr marL="555092" algn="l" defTabSz="1110188" rtl="0" eaLnBrk="1" latinLnBrk="0" hangingPunct="1">
        <a:defRPr sz="2100" kern="1200">
          <a:solidFill>
            <a:schemeClr val="tx1"/>
          </a:solidFill>
          <a:latin typeface="+mn-lt"/>
          <a:ea typeface="+mn-ea"/>
          <a:cs typeface="+mn-cs"/>
        </a:defRPr>
      </a:lvl2pPr>
      <a:lvl3pPr marL="1110188" algn="l" defTabSz="1110188" rtl="0" eaLnBrk="1" latinLnBrk="0" hangingPunct="1">
        <a:defRPr sz="2100" kern="1200">
          <a:solidFill>
            <a:schemeClr val="tx1"/>
          </a:solidFill>
          <a:latin typeface="+mn-lt"/>
          <a:ea typeface="+mn-ea"/>
          <a:cs typeface="+mn-cs"/>
        </a:defRPr>
      </a:lvl3pPr>
      <a:lvl4pPr marL="1665277" algn="l" defTabSz="1110188" rtl="0" eaLnBrk="1" latinLnBrk="0" hangingPunct="1">
        <a:defRPr sz="2100" kern="1200">
          <a:solidFill>
            <a:schemeClr val="tx1"/>
          </a:solidFill>
          <a:latin typeface="+mn-lt"/>
          <a:ea typeface="+mn-ea"/>
          <a:cs typeface="+mn-cs"/>
        </a:defRPr>
      </a:lvl4pPr>
      <a:lvl5pPr marL="2220370" algn="l" defTabSz="1110188" rtl="0" eaLnBrk="1" latinLnBrk="0" hangingPunct="1">
        <a:defRPr sz="2100" kern="1200">
          <a:solidFill>
            <a:schemeClr val="tx1"/>
          </a:solidFill>
          <a:latin typeface="+mn-lt"/>
          <a:ea typeface="+mn-ea"/>
          <a:cs typeface="+mn-cs"/>
        </a:defRPr>
      </a:lvl5pPr>
      <a:lvl6pPr marL="2775465" algn="l" defTabSz="1110188" rtl="0" eaLnBrk="1" latinLnBrk="0" hangingPunct="1">
        <a:defRPr sz="2100" kern="1200">
          <a:solidFill>
            <a:schemeClr val="tx1"/>
          </a:solidFill>
          <a:latin typeface="+mn-lt"/>
          <a:ea typeface="+mn-ea"/>
          <a:cs typeface="+mn-cs"/>
        </a:defRPr>
      </a:lvl6pPr>
      <a:lvl7pPr marL="3330554" algn="l" defTabSz="1110188" rtl="0" eaLnBrk="1" latinLnBrk="0" hangingPunct="1">
        <a:defRPr sz="2100" kern="1200">
          <a:solidFill>
            <a:schemeClr val="tx1"/>
          </a:solidFill>
          <a:latin typeface="+mn-lt"/>
          <a:ea typeface="+mn-ea"/>
          <a:cs typeface="+mn-cs"/>
        </a:defRPr>
      </a:lvl7pPr>
      <a:lvl8pPr marL="3885645" algn="l" defTabSz="1110188" rtl="0" eaLnBrk="1" latinLnBrk="0" hangingPunct="1">
        <a:defRPr sz="2100" kern="1200">
          <a:solidFill>
            <a:schemeClr val="tx1"/>
          </a:solidFill>
          <a:latin typeface="+mn-lt"/>
          <a:ea typeface="+mn-ea"/>
          <a:cs typeface="+mn-cs"/>
        </a:defRPr>
      </a:lvl8pPr>
      <a:lvl9pPr marL="4440735" algn="l" defTabSz="111018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09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097" rtl="0" eaLnBrk="1" latinLnBrk="0" hangingPunct="1">
        <a:lnSpc>
          <a:spcPct val="90000"/>
        </a:lnSpc>
        <a:spcBef>
          <a:spcPct val="20000"/>
        </a:spcBef>
        <a:buSzPct val="90000"/>
        <a:buFont typeface="Wingdings" pitchFamily="2" charset="2"/>
        <a:buNone/>
        <a:tabLst>
          <a:tab pos="630056" algn="l"/>
        </a:tabLst>
        <a:defRPr sz="2000" kern="1200">
          <a:solidFill>
            <a:schemeClr val="tx1">
              <a:lumMod val="75000"/>
            </a:schemeClr>
          </a:solidFill>
          <a:latin typeface="+mn-lt"/>
          <a:ea typeface="+mn-ea"/>
          <a:cs typeface="+mn-cs"/>
        </a:defRPr>
      </a:lvl2pPr>
      <a:lvl3pPr marL="236965" indent="-236965" algn="l" defTabSz="91409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293" indent="-223773" algn="l" defTabSz="914097" rtl="0" eaLnBrk="1" latinLnBrk="0" hangingPunct="1">
        <a:lnSpc>
          <a:spcPct val="90000"/>
        </a:lnSpc>
        <a:spcBef>
          <a:spcPct val="20000"/>
        </a:spcBef>
        <a:buSzPct val="90000"/>
        <a:buFont typeface="Wingdings" pitchFamily="2" charset="2"/>
        <a:buChar char="§"/>
        <a:tabLst>
          <a:tab pos="91413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12" indent="-230122" algn="l" defTabSz="91409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4" r:id="rId24"/>
  </p:sldLayoutIdLst>
  <p:transition spd="slow">
    <p:push dir="u"/>
  </p:transition>
  <p:timing>
    <p:tnLst>
      <p:par>
        <p:cTn id="1" dur="indefinite" restart="never" nodeType="tmRoot"/>
      </p:par>
    </p:tnLst>
  </p:timing>
  <p:txStyles>
    <p:titleStyle>
      <a:lvl1pPr algn="l" defTabSz="91413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3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135" rtl="0" eaLnBrk="1" latinLnBrk="0" hangingPunct="1">
        <a:lnSpc>
          <a:spcPct val="90000"/>
        </a:lnSpc>
        <a:spcBef>
          <a:spcPct val="20000"/>
        </a:spcBef>
        <a:buSzPct val="90000"/>
        <a:buFont typeface="Wingdings" pitchFamily="2" charset="2"/>
        <a:buNone/>
        <a:tabLst>
          <a:tab pos="630082" algn="l"/>
        </a:tabLst>
        <a:defRPr sz="2000" kern="1200">
          <a:solidFill>
            <a:schemeClr val="tx1">
              <a:lumMod val="75000"/>
            </a:schemeClr>
          </a:solidFill>
          <a:latin typeface="+mn-lt"/>
          <a:ea typeface="+mn-ea"/>
          <a:cs typeface="+mn-cs"/>
        </a:defRPr>
      </a:lvl2pPr>
      <a:lvl3pPr marL="236975" indent="-236975" algn="l" defTabSz="91413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355" indent="-223782" algn="l" defTabSz="914135" rtl="0" eaLnBrk="1" latinLnBrk="0" hangingPunct="1">
        <a:lnSpc>
          <a:spcPct val="90000"/>
        </a:lnSpc>
        <a:spcBef>
          <a:spcPct val="20000"/>
        </a:spcBef>
        <a:buSzPct val="90000"/>
        <a:buFont typeface="Wingdings" pitchFamily="2" charset="2"/>
        <a:buChar char="§"/>
        <a:tabLst>
          <a:tab pos="91417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84" indent="-230132" algn="l" defTabSz="91413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75"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3"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5" rtl="0" eaLnBrk="1" latinLnBrk="0" hangingPunct="1">
        <a:defRPr sz="1900" kern="1200">
          <a:solidFill>
            <a:schemeClr val="tx1"/>
          </a:solidFill>
          <a:latin typeface="+mn-lt"/>
          <a:ea typeface="+mn-ea"/>
          <a:cs typeface="+mn-cs"/>
        </a:defRPr>
      </a:lvl1pPr>
      <a:lvl2pPr marL="457065" algn="l" defTabSz="914135" rtl="0" eaLnBrk="1" latinLnBrk="0" hangingPunct="1">
        <a:defRPr sz="1900" kern="1200">
          <a:solidFill>
            <a:schemeClr val="tx1"/>
          </a:solidFill>
          <a:latin typeface="+mn-lt"/>
          <a:ea typeface="+mn-ea"/>
          <a:cs typeface="+mn-cs"/>
        </a:defRPr>
      </a:lvl2pPr>
      <a:lvl3pPr marL="914135" algn="l" defTabSz="914135" rtl="0" eaLnBrk="1" latinLnBrk="0" hangingPunct="1">
        <a:defRPr sz="1900" kern="1200">
          <a:solidFill>
            <a:schemeClr val="tx1"/>
          </a:solidFill>
          <a:latin typeface="+mn-lt"/>
          <a:ea typeface="+mn-ea"/>
          <a:cs typeface="+mn-cs"/>
        </a:defRPr>
      </a:lvl3pPr>
      <a:lvl4pPr marL="1371201" algn="l" defTabSz="914135" rtl="0" eaLnBrk="1" latinLnBrk="0" hangingPunct="1">
        <a:defRPr sz="1900" kern="1200">
          <a:solidFill>
            <a:schemeClr val="tx1"/>
          </a:solidFill>
          <a:latin typeface="+mn-lt"/>
          <a:ea typeface="+mn-ea"/>
          <a:cs typeface="+mn-cs"/>
        </a:defRPr>
      </a:lvl4pPr>
      <a:lvl5pPr marL="1828271" algn="l" defTabSz="914135" rtl="0" eaLnBrk="1" latinLnBrk="0" hangingPunct="1">
        <a:defRPr sz="1900" kern="1200">
          <a:solidFill>
            <a:schemeClr val="tx1"/>
          </a:solidFill>
          <a:latin typeface="+mn-lt"/>
          <a:ea typeface="+mn-ea"/>
          <a:cs typeface="+mn-cs"/>
        </a:defRPr>
      </a:lvl5pPr>
      <a:lvl6pPr marL="2285333" algn="l" defTabSz="914135" rtl="0" eaLnBrk="1" latinLnBrk="0" hangingPunct="1">
        <a:defRPr sz="1900" kern="1200">
          <a:solidFill>
            <a:schemeClr val="tx1"/>
          </a:solidFill>
          <a:latin typeface="+mn-lt"/>
          <a:ea typeface="+mn-ea"/>
          <a:cs typeface="+mn-cs"/>
        </a:defRPr>
      </a:lvl6pPr>
      <a:lvl7pPr marL="2742405" algn="l" defTabSz="914135" rtl="0" eaLnBrk="1" latinLnBrk="0" hangingPunct="1">
        <a:defRPr sz="1900" kern="1200">
          <a:solidFill>
            <a:schemeClr val="tx1"/>
          </a:solidFill>
          <a:latin typeface="+mn-lt"/>
          <a:ea typeface="+mn-ea"/>
          <a:cs typeface="+mn-cs"/>
        </a:defRPr>
      </a:lvl7pPr>
      <a:lvl8pPr marL="3199472" algn="l" defTabSz="914135" rtl="0" eaLnBrk="1" latinLnBrk="0" hangingPunct="1">
        <a:defRPr sz="1900" kern="1200">
          <a:solidFill>
            <a:schemeClr val="tx1"/>
          </a:solidFill>
          <a:latin typeface="+mn-lt"/>
          <a:ea typeface="+mn-ea"/>
          <a:cs typeface="+mn-cs"/>
        </a:defRPr>
      </a:lvl8pPr>
      <a:lvl9pPr marL="3656540" algn="l" defTabSz="91413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211"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211" rtl="0" eaLnBrk="1" latinLnBrk="0" hangingPunct="1">
        <a:lnSpc>
          <a:spcPct val="90000"/>
        </a:lnSpc>
        <a:spcBef>
          <a:spcPct val="20000"/>
        </a:spcBef>
        <a:buSzPct val="90000"/>
        <a:buFont typeface="Wingdings" pitchFamily="2" charset="2"/>
        <a:buNone/>
        <a:tabLst>
          <a:tab pos="630134" algn="l"/>
        </a:tabLst>
        <a:defRPr sz="2000" kern="1200">
          <a:solidFill>
            <a:schemeClr val="tx1">
              <a:lumMod val="75000"/>
            </a:schemeClr>
          </a:solidFill>
          <a:latin typeface="+mn-lt"/>
          <a:ea typeface="+mn-ea"/>
          <a:cs typeface="+mn-cs"/>
        </a:defRPr>
      </a:lvl2pPr>
      <a:lvl3pPr marL="236995" indent="-236995" algn="l" defTabSz="914211"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479" indent="-223801" algn="l" defTabSz="914211" rtl="0" eaLnBrk="1" latinLnBrk="0" hangingPunct="1">
        <a:lnSpc>
          <a:spcPct val="90000"/>
        </a:lnSpc>
        <a:spcBef>
          <a:spcPct val="20000"/>
        </a:spcBef>
        <a:buSzPct val="90000"/>
        <a:buFont typeface="Wingdings" pitchFamily="2" charset="2"/>
        <a:buChar char="§"/>
        <a:tabLst>
          <a:tab pos="91424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28" indent="-230150" algn="l" defTabSz="914211"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3.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3" Type="http://schemas.openxmlformats.org/officeDocument/2006/relationships/hyperlink" Target="http://fsharp.org/use/ios" TargetMode="External"/><Relationship Id="rId2" Type="http://schemas.openxmlformats.org/officeDocument/2006/relationships/hyperlink" Target="http://fsharp.org/use/android" TargetMode="External"/><Relationship Id="rId1" Type="http://schemas.openxmlformats.org/officeDocument/2006/relationships/slideLayout" Target="../slideLayouts/slideLayout8.xml"/><Relationship Id="rId5" Type="http://schemas.openxmlformats.org/officeDocument/2006/relationships/hyperlink" Target="http://fsharp.org/use/mac" TargetMode="External"/><Relationship Id="rId4" Type="http://schemas.openxmlformats.org/officeDocument/2006/relationships/hyperlink" Target="http://fsharp.org/use/linu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260.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0.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0.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0.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0.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0.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0.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0.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0.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8.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jpe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7.png"/><Relationship Id="rId1" Type="http://schemas.openxmlformats.org/officeDocument/2006/relationships/slideLayout" Target="../slideLayouts/slideLayout22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28A0092B-C50C-407E-A947-70E740481C1C}">
                <a14:useLocalDpi xmlns:a14="http://schemas.microsoft.com/office/drawing/2010/main" val="0"/>
              </a:ext>
            </a:extLst>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500" dirty="0"/>
              <a:t>Data, </a:t>
            </a:r>
            <a:r>
              <a:rPr lang="en-GB" sz="5500" dirty="0" smtClean="0"/>
              <a:t>Programming, Cloud</a:t>
            </a:r>
            <a:endParaRPr lang="en-US" sz="5500" dirty="0"/>
          </a:p>
        </p:txBody>
      </p:sp>
      <p:sp>
        <p:nvSpPr>
          <p:cNvPr id="2" name="Text Placeholder 1"/>
          <p:cNvSpPr>
            <a:spLocks noGrp="1"/>
          </p:cNvSpPr>
          <p:nvPr>
            <p:ph type="body" sz="quarter" idx="11"/>
          </p:nvPr>
        </p:nvSpPr>
        <p:spPr/>
        <p:txBody>
          <a:bodyPr>
            <a:normAutofit/>
          </a:bodyPr>
          <a:lstStyle/>
          <a:p>
            <a:endParaRPr lang="en-GB" sz="2800" dirty="0">
              <a:ea typeface="Segoe UI" pitchFamily="34" charset="0"/>
              <a:cs typeface="Segoe UI" pitchFamily="34" charset="0"/>
              <a:sym typeface="Wingdings" pitchFamily="2" charset="2"/>
            </a:endParaRPr>
          </a:p>
          <a:p>
            <a:r>
              <a:rPr lang="en-GB" dirty="0"/>
              <a:t>Don </a:t>
            </a:r>
            <a:r>
              <a:rPr lang="en-GB" dirty="0" smtClean="0"/>
              <a:t>Syme, </a:t>
            </a:r>
            <a:r>
              <a:rPr lang="en-GB" dirty="0"/>
              <a:t>@</a:t>
            </a:r>
            <a:r>
              <a:rPr lang="en-GB" dirty="0" err="1"/>
              <a:t>dsyme</a:t>
            </a:r>
            <a:endParaRPr lang="en-GB" dirty="0" smtClean="0"/>
          </a:p>
          <a:p>
            <a:r>
              <a:rPr lang="en-GB" dirty="0" smtClean="0"/>
              <a:t>Microsoft Research, F# Community Contributor </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39"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39"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a:t>
            </a:r>
            <a:r>
              <a:rPr lang="en-GB" dirty="0"/>
              <a:t>2</a:t>
            </a:r>
            <a:r>
              <a:rPr lang="en-GB" dirty="0" smtClean="0">
                <a:latin typeface="Segoe Light" charset="0"/>
              </a:rPr>
              <a:t/>
            </a:r>
            <a:br>
              <a:rPr lang="en-GB" dirty="0" smtClean="0">
                <a:latin typeface="Segoe Light" charset="0"/>
              </a:rPr>
            </a:br>
            <a:r>
              <a:rPr lang="en-GB" dirty="0" smtClean="0">
                <a:latin typeface="Segoe Light" charset="0"/>
              </a:rPr>
              <a:t>Our </a:t>
            </a:r>
            <a:r>
              <a:rPr lang="en-GB" dirty="0" smtClean="0"/>
              <a:t>programming </a:t>
            </a:r>
            <a:r>
              <a:rPr lang="en-GB" dirty="0" smtClean="0">
                <a:latin typeface="Segoe Light" charset="0"/>
              </a:rPr>
              <a:t>languages are </a:t>
            </a:r>
            <a:r>
              <a:rPr lang="en-GB" b="1" dirty="0" smtClean="0">
                <a:latin typeface="Segoe Light" charset="0"/>
              </a:rPr>
              <a:t>information-sparse</a:t>
            </a:r>
            <a:endParaRPr lang="en-GB" b="1"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3019288"/>
          </a:xfrm>
        </p:spPr>
        <p:txBody>
          <a:bodyPr/>
          <a:lstStyle/>
          <a:p>
            <a:pPr algn="ctr"/>
            <a:r>
              <a:rPr lang="en-GB" dirty="0" smtClean="0">
                <a:latin typeface="Segoe Light" charset="0"/>
              </a:rPr>
              <a:t>Proposition </a:t>
            </a:r>
            <a:r>
              <a:rPr lang="en-GB" dirty="0" smtClean="0"/>
              <a:t>3</a:t>
            </a:r>
            <a:r>
              <a:rPr lang="en-GB" dirty="0" smtClean="0">
                <a:latin typeface="Segoe Light" charset="0"/>
              </a:rPr>
              <a:t/>
            </a:r>
            <a:br>
              <a:rPr lang="en-GB" dirty="0" smtClean="0">
                <a:latin typeface="Segoe Light" charset="0"/>
              </a:rPr>
            </a:br>
            <a:r>
              <a:rPr lang="en-GB" dirty="0" smtClean="0">
                <a:latin typeface="Segoe Light" charset="0"/>
              </a:rPr>
              <a:t>This is a big problem </a:t>
            </a:r>
            <a:br>
              <a:rPr lang="en-GB" dirty="0" smtClean="0">
                <a:latin typeface="Segoe Light" charset="0"/>
              </a:rPr>
            </a:br>
            <a:r>
              <a:rPr lang="en-GB" sz="3600" dirty="0"/>
              <a:t/>
            </a:r>
            <a:br>
              <a:rPr lang="en-GB" sz="3600" dirty="0"/>
            </a:br>
            <a:r>
              <a:rPr lang="en-GB" sz="3600" dirty="0" smtClean="0"/>
              <a:t>for all languages</a:t>
            </a:r>
            <a:br>
              <a:rPr lang="en-GB" sz="3600" dirty="0" smtClean="0"/>
            </a:br>
            <a:r>
              <a:rPr lang="en-GB" sz="3600" dirty="0" smtClean="0"/>
              <a:t>(Java, C#, F#, Python, C++, …)</a:t>
            </a:r>
            <a:endParaRPr lang="en-GB" b="1" dirty="0">
              <a:latin typeface="Segoe Light" charset="0"/>
            </a:endParaRPr>
          </a:p>
        </p:txBody>
      </p:sp>
    </p:spTree>
    <p:extLst>
      <p:ext uri="{BB962C8B-B14F-4D97-AF65-F5344CB8AC3E}">
        <p14:creationId xmlns:p14="http://schemas.microsoft.com/office/powerpoint/2010/main" val="329176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2826044"/>
          </a:xfrm>
        </p:spPr>
        <p:txBody>
          <a:bodyPr/>
          <a:lstStyle/>
          <a:p>
            <a:pPr algn="ctr"/>
            <a:r>
              <a:rPr lang="en-GB" dirty="0" smtClean="0">
                <a:latin typeface="Segoe Light" charset="0"/>
              </a:rPr>
              <a:t>We need to bring information </a:t>
            </a:r>
            <a:r>
              <a:rPr lang="en-GB" b="1" dirty="0" smtClean="0">
                <a:latin typeface="Segoe Light" charset="0"/>
              </a:rPr>
              <a:t>into</a:t>
            </a:r>
            <a:r>
              <a:rPr lang="en-GB" dirty="0" smtClean="0">
                <a:latin typeface="Segoe Light" charset="0"/>
              </a:rPr>
              <a:t> the language…</a:t>
            </a:r>
            <a:br>
              <a:rPr lang="en-GB" dirty="0" smtClean="0">
                <a:latin typeface="Segoe Light" charset="0"/>
              </a:rPr>
            </a:br>
            <a:r>
              <a:rPr lang="en-GB" dirty="0" smtClean="0">
                <a:latin typeface="Segoe Light" charset="0"/>
              </a:rPr>
              <a:t/>
            </a:r>
            <a:br>
              <a:rPr lang="en-GB" dirty="0" smtClean="0">
                <a:latin typeface="Segoe Light" charset="0"/>
              </a:rPr>
            </a:br>
            <a:r>
              <a:rPr lang="en-GB" sz="4000" dirty="0"/>
              <a:t>At </a:t>
            </a:r>
            <a:r>
              <a:rPr lang="en-GB" sz="4000" b="1" dirty="0"/>
              <a:t>internet-scale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But before we get into that…</a:t>
            </a:r>
            <a:br>
              <a:rPr lang="en-GB" dirty="0" smtClean="0">
                <a:latin typeface="Segoe Light" charset="0"/>
              </a:rPr>
            </a:br>
            <a:r>
              <a:rPr lang="en-GB" dirty="0"/>
              <a:t/>
            </a:r>
            <a:br>
              <a:rPr lang="en-GB" dirty="0"/>
            </a:br>
            <a:r>
              <a:rPr lang="en-GB" dirty="0" smtClean="0"/>
              <a:t>A bit about F#</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7522827"/>
              </p:ext>
            </p:extLst>
          </p:nvPr>
        </p:nvGraphicFramePr>
        <p:xfrm>
          <a:off x="708338" y="321972"/>
          <a:ext cx="10225845" cy="6014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065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EC5806E-B9F9-4F58-BF9D-78EE42A9E0D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5E4E151-5F61-4D19-81B2-C2E65E140FD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DF40C980-9347-4C22-83A1-20A3752A422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8FEC98EA-4517-449C-B5C5-71439C1390F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a:t>
            </a:r>
            <a:r>
              <a:rPr lang="en-US" sz="4800" dirty="0"/>
              <a:t>c</a:t>
            </a:r>
            <a:r>
              <a:rPr lang="en-US" sz="4800" dirty="0" smtClean="0"/>
              <a:t>ompany)</a:t>
            </a:r>
            <a:endParaRPr lang="en-US" sz="4800" dirty="0"/>
          </a:p>
        </p:txBody>
      </p:sp>
      <p:sp>
        <p:nvSpPr>
          <p:cNvPr id="4" name="Content Placeholder 3"/>
          <p:cNvSpPr>
            <a:spLocks noGrp="1"/>
          </p:cNvSpPr>
          <p:nvPr>
            <p:ph idx="4294967295"/>
          </p:nvPr>
        </p:nvSpPr>
        <p:spPr>
          <a:xfrm>
            <a:off x="519045" y="1449367"/>
            <a:ext cx="11147561" cy="5168627"/>
          </a:xfrm>
          <a:prstGeom prst="rect">
            <a:avLst/>
          </a:prstGeom>
        </p:spPr>
        <p:txBody>
          <a:bodyPr/>
          <a:lstStyle/>
          <a:p>
            <a:pPr marL="236972" indent="-236972"/>
            <a:r>
              <a:rPr lang="en-GB" sz="3199" b="1" dirty="0" smtClean="0"/>
              <a:t>We </a:t>
            </a:r>
            <a:r>
              <a:rPr lang="en-GB" sz="3199" b="1" dirty="0"/>
              <a:t>have written </a:t>
            </a:r>
            <a:r>
              <a:rPr lang="en-GB" sz="3199" b="1" dirty="0">
                <a:solidFill>
                  <a:schemeClr val="tx2"/>
                </a:solidFill>
              </a:rPr>
              <a:t>an application to balance the national power generation schedule </a:t>
            </a:r>
            <a:r>
              <a:rPr lang="en-GB" sz="3199" b="1" dirty="0"/>
              <a:t>… for an energy company. </a:t>
            </a:r>
          </a:p>
          <a:p>
            <a:pPr marL="236972" indent="-236972"/>
            <a:endParaRPr lang="en-GB" sz="3199" b="1" dirty="0"/>
          </a:p>
          <a:p>
            <a:pPr marL="236972" indent="-236972"/>
            <a:r>
              <a:rPr lang="en-GB" sz="3199" b="1" dirty="0"/>
              <a:t>...</a:t>
            </a:r>
            <a:r>
              <a:rPr lang="en-GB" sz="3199" b="1" dirty="0">
                <a:solidFill>
                  <a:schemeClr val="tx2"/>
                </a:solidFill>
              </a:rPr>
              <a:t>the calculation engine was written in F#</a:t>
            </a:r>
            <a:r>
              <a:rPr lang="en-GB" sz="3199" b="1" dirty="0"/>
              <a:t>. </a:t>
            </a:r>
          </a:p>
          <a:p>
            <a:pPr marL="236972" indent="-236972"/>
            <a:endParaRPr lang="en-GB" sz="3199" b="1" dirty="0"/>
          </a:p>
          <a:p>
            <a:pPr marL="236972" indent="-236972"/>
            <a:r>
              <a:rPr lang="en-GB" sz="3199" b="1" dirty="0"/>
              <a:t>The use of F# to </a:t>
            </a:r>
            <a:r>
              <a:rPr lang="en-GB" sz="3199" b="1" dirty="0">
                <a:solidFill>
                  <a:schemeClr val="tx2"/>
                </a:solidFill>
              </a:rPr>
              <a:t>address the complexity at the heart of this application</a:t>
            </a:r>
            <a:r>
              <a:rPr lang="en-GB" sz="3199" b="1" dirty="0">
                <a:solidFill>
                  <a:srgbClr val="FFFF00"/>
                </a:solidFill>
              </a:rPr>
              <a:t> </a:t>
            </a:r>
            <a:r>
              <a:rPr lang="en-GB" sz="3199" b="1" dirty="0"/>
              <a:t>clearly demonstrates a sweet spot for the language … </a:t>
            </a:r>
            <a:r>
              <a:rPr lang="en-GB" sz="3199" b="1" dirty="0">
                <a:solidFill>
                  <a:schemeClr val="tx2"/>
                </a:solidFill>
              </a:rPr>
              <a:t>algorithmic analysis of large data sets</a:t>
            </a:r>
            <a:r>
              <a:rPr lang="en-GB" sz="3199" b="1" dirty="0"/>
              <a:t>. </a:t>
            </a:r>
          </a:p>
          <a:p>
            <a:pPr marL="236972" indent="-236972"/>
            <a:endParaRPr lang="en-GB" sz="3199" b="1" dirty="0"/>
          </a:p>
          <a:p>
            <a:pPr marL="236972" indent="-236972" algn="r"/>
            <a:r>
              <a:rPr lang="en-GB" sz="3199" b="1" dirty="0"/>
              <a:t>Simon Cousins (Eon </a:t>
            </a:r>
            <a:r>
              <a:rPr lang="en-GB" sz="3199" b="1" dirty="0" err="1"/>
              <a:t>Powergen</a:t>
            </a:r>
            <a:r>
              <a:rPr lang="en-GB" sz="3199" b="1" dirty="0"/>
              <a:t>)</a:t>
            </a:r>
          </a:p>
        </p:txBody>
      </p:sp>
    </p:spTree>
    <p:extLst>
      <p:ext uri="{BB962C8B-B14F-4D97-AF65-F5344CB8AC3E}">
        <p14:creationId xmlns:p14="http://schemas.microsoft.com/office/powerpoint/2010/main" val="114283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664797"/>
          </a:xfrm>
        </p:spPr>
        <p:txBody>
          <a:bodyPr/>
          <a:lstStyle/>
          <a:p>
            <a:r>
              <a:rPr lang="en-US" sz="4800" dirty="0" smtClean="0"/>
              <a:t>Example #1 (power company)</a:t>
            </a:r>
            <a:endParaRPr lang="en-US" sz="4800" dirty="0"/>
          </a:p>
        </p:txBody>
      </p:sp>
      <p:sp>
        <p:nvSpPr>
          <p:cNvPr id="3" name="Content Placeholder 2"/>
          <p:cNvSpPr>
            <a:spLocks noGrp="1"/>
          </p:cNvSpPr>
          <p:nvPr>
            <p:ph idx="4294967295"/>
          </p:nvPr>
        </p:nvSpPr>
        <p:spPr>
          <a:xfrm>
            <a:off x="391431" y="1286454"/>
            <a:ext cx="11171634" cy="5564976"/>
          </a:xfrm>
          <a:prstGeom prst="rect">
            <a:avLst/>
          </a:prstGeom>
        </p:spPr>
        <p:txBody>
          <a:bodyPr numCol="2">
            <a:noAutofit/>
          </a:bodyPr>
          <a:lstStyle/>
          <a:p>
            <a:pPr marL="473944" indent="-346994"/>
            <a:r>
              <a:rPr lang="en-GB" sz="2666" b="1" dirty="0">
                <a:solidFill>
                  <a:schemeClr val="tx2"/>
                </a:solidFill>
              </a:rPr>
              <a:t>Interoperation</a:t>
            </a:r>
            <a:r>
              <a:rPr lang="en-GB" sz="2132" dirty="0">
                <a:solidFill>
                  <a:schemeClr val="tx2"/>
                </a:solidFill>
              </a:rPr>
              <a:t> </a:t>
            </a:r>
            <a:r>
              <a:rPr lang="en-GB" sz="2132" dirty="0">
                <a:solidFill>
                  <a:schemeClr val="tx1"/>
                </a:solidFill>
              </a:rPr>
              <a:t>... </a:t>
            </a:r>
            <a:r>
              <a:rPr lang="en-GB" sz="2132" b="1" dirty="0">
                <a:solidFill>
                  <a:schemeClr val="tx1"/>
                </a:solidFill>
              </a:rPr>
              <a:t>Seamless. The C# programmer need never know</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Units of measure</a:t>
            </a:r>
            <a:r>
              <a:rPr lang="en-GB" sz="2666" dirty="0">
                <a:solidFill>
                  <a:schemeClr val="tx2"/>
                </a:solidFill>
              </a:rPr>
              <a:t> </a:t>
            </a:r>
            <a:r>
              <a:rPr lang="en-GB" sz="2132" dirty="0">
                <a:solidFill>
                  <a:schemeClr val="tx1"/>
                </a:solidFill>
              </a:rPr>
              <a:t>… a huge time saver...</a:t>
            </a:r>
            <a:r>
              <a:rPr lang="en-GB" sz="2132" b="1" dirty="0">
                <a:solidFill>
                  <a:schemeClr val="tx1"/>
                </a:solidFill>
              </a:rPr>
              <a:t>it eradicates a whole class of errors</a:t>
            </a:r>
            <a:r>
              <a:rPr lang="en-GB" sz="2132" dirty="0">
                <a:solidFill>
                  <a:schemeClr val="tx1"/>
                </a:solidFill>
              </a:rPr>
              <a:t>…</a:t>
            </a:r>
          </a:p>
          <a:p>
            <a:pPr marL="473944" indent="-346994"/>
            <a:endParaRPr lang="en-GB" sz="2132" dirty="0"/>
          </a:p>
          <a:p>
            <a:pPr marL="473944" indent="-346994"/>
            <a:r>
              <a:rPr lang="en-GB" sz="2666" b="1" dirty="0">
                <a:solidFill>
                  <a:schemeClr val="tx2"/>
                </a:solidFill>
              </a:rPr>
              <a:t>Exploratory programming</a:t>
            </a:r>
            <a:r>
              <a:rPr lang="en-GB" sz="2132" dirty="0">
                <a:solidFill>
                  <a:schemeClr val="tx2"/>
                </a:solidFill>
              </a:rPr>
              <a:t> </a:t>
            </a:r>
            <a:r>
              <a:rPr lang="en-GB" sz="2132" dirty="0">
                <a:solidFill>
                  <a:schemeClr val="tx1"/>
                </a:solidFill>
              </a:rPr>
              <a:t>…Working with F# Interactive allowed me to </a:t>
            </a:r>
            <a:r>
              <a:rPr lang="en-GB" sz="2132" b="1" dirty="0">
                <a:solidFill>
                  <a:schemeClr val="tx1"/>
                </a:solidFill>
              </a:rPr>
              <a:t>explore the solution space more effectively</a:t>
            </a:r>
            <a:r>
              <a:rPr lang="en-GB" sz="2132" dirty="0">
                <a:solidFill>
                  <a:schemeClr val="tx1"/>
                </a:solidFill>
              </a:rPr>
              <a:t>.</a:t>
            </a:r>
          </a:p>
          <a:p>
            <a:pPr marL="473944" indent="-346994"/>
            <a:endParaRPr lang="en-GB" sz="2132" dirty="0"/>
          </a:p>
          <a:p>
            <a:pPr marL="473944" indent="-346994"/>
            <a:r>
              <a:rPr lang="en-GB" sz="2666" b="1" dirty="0">
                <a:solidFill>
                  <a:schemeClr val="tx2"/>
                </a:solidFill>
              </a:rPr>
              <a:t>Unit testing</a:t>
            </a:r>
            <a:r>
              <a:rPr lang="en-GB" sz="2666" dirty="0">
                <a:solidFill>
                  <a:schemeClr val="tx2"/>
                </a:solidFill>
              </a:rPr>
              <a:t> </a:t>
            </a:r>
            <a:r>
              <a:rPr lang="en-GB" sz="2132" dirty="0">
                <a:solidFill>
                  <a:schemeClr val="tx1"/>
                </a:solidFill>
              </a:rPr>
              <a:t>…a joy to test.</a:t>
            </a:r>
            <a:r>
              <a:rPr lang="en-GB" sz="2132" b="1" dirty="0">
                <a:solidFill>
                  <a:schemeClr val="tx1"/>
                </a:solidFill>
              </a:rPr>
              <a:t> There are no complex time-dependent interactions to screw things up….</a:t>
            </a:r>
          </a:p>
          <a:p>
            <a:pPr marL="473944" indent="-346994"/>
            <a:endParaRPr lang="en-GB" sz="2132" b="1" dirty="0">
              <a:solidFill>
                <a:schemeClr val="bg2">
                  <a:lumMod val="50000"/>
                </a:schemeClr>
              </a:solidFill>
            </a:endParaRPr>
          </a:p>
          <a:p>
            <a:pPr marL="473944" indent="-346994"/>
            <a:endParaRPr lang="en-GB" sz="2666" dirty="0"/>
          </a:p>
          <a:p>
            <a:pPr marL="473944" indent="-346994"/>
            <a:r>
              <a:rPr lang="en-GB" sz="2666" b="1" dirty="0">
                <a:solidFill>
                  <a:schemeClr val="tx2"/>
                </a:solidFill>
              </a:rPr>
              <a:t>Parallelism</a:t>
            </a:r>
            <a:r>
              <a:rPr lang="en-GB" sz="2132" dirty="0">
                <a:solidFill>
                  <a:schemeClr val="tx2"/>
                </a:solidFill>
              </a:rPr>
              <a:t> </a:t>
            </a:r>
            <a:r>
              <a:rPr lang="en-GB" sz="2132" dirty="0">
                <a:solidFill>
                  <a:schemeClr val="tx1"/>
                </a:solidFill>
              </a:rPr>
              <a:t>…The functional purity ... makes it ripe for exploiting </a:t>
            </a:r>
            <a:r>
              <a:rPr lang="en-GB" sz="2132" b="1" dirty="0">
                <a:solidFill>
                  <a:schemeClr val="tx1"/>
                </a:solidFill>
              </a:rPr>
              <a:t>the inherent parallelism in processing vectors of data</a:t>
            </a:r>
            <a:r>
              <a:rPr lang="en-GB" sz="2132" dirty="0">
                <a:solidFill>
                  <a:schemeClr val="tx1"/>
                </a:solidFill>
              </a:rPr>
              <a:t>. </a:t>
            </a:r>
          </a:p>
          <a:p>
            <a:pPr marL="473944" indent="-346994"/>
            <a:endParaRPr lang="en-GB" sz="2132" b="1" dirty="0">
              <a:solidFill>
                <a:schemeClr val="bg2">
                  <a:lumMod val="50000"/>
                </a:schemeClr>
              </a:solidFill>
            </a:endParaRPr>
          </a:p>
          <a:p>
            <a:pPr marL="473944" indent="-346994"/>
            <a:r>
              <a:rPr lang="en-GB" sz="2666" b="1" dirty="0">
                <a:solidFill>
                  <a:schemeClr val="tx2"/>
                </a:solidFill>
              </a:rPr>
              <a:t>Code reduction</a:t>
            </a:r>
            <a:r>
              <a:rPr lang="en-GB" sz="2666" b="1" dirty="0">
                <a:solidFill>
                  <a:schemeClr val="tx1"/>
                </a:solidFill>
              </a:rPr>
              <a:t>…</a:t>
            </a:r>
            <a:r>
              <a:rPr lang="en-GB" sz="2666" dirty="0">
                <a:solidFill>
                  <a:schemeClr val="tx1"/>
                </a:solidFill>
              </a:rPr>
              <a:t> </a:t>
            </a:r>
            <a:r>
              <a:rPr lang="en-GB" sz="2132" dirty="0">
                <a:solidFill>
                  <a:schemeClr val="tx1"/>
                </a:solidFill>
              </a:rPr>
              <a:t>… vectors and matrices…higher order functions eat these for breakfast with </a:t>
            </a:r>
            <a:r>
              <a:rPr lang="en-GB" sz="2132" b="1" dirty="0">
                <a:solidFill>
                  <a:schemeClr val="tx1"/>
                </a:solidFill>
              </a:rPr>
              <a:t>minimal fuss, minimal code. Beautiful.</a:t>
            </a:r>
          </a:p>
          <a:p>
            <a:pPr marL="473944" indent="-346994"/>
            <a:endParaRPr lang="en-GB" sz="2132" b="1" dirty="0">
              <a:solidFill>
                <a:srgbClr val="FFFF00"/>
              </a:solidFill>
            </a:endParaRPr>
          </a:p>
          <a:p>
            <a:pPr marL="473944" indent="-346994"/>
            <a:r>
              <a:rPr lang="en-GB" sz="2666" b="1" dirty="0">
                <a:solidFill>
                  <a:schemeClr val="tx2"/>
                </a:solidFill>
              </a:rPr>
              <a:t>Lack of bugs</a:t>
            </a:r>
            <a:r>
              <a:rPr lang="en-GB" sz="2666" b="1" dirty="0">
                <a:solidFill>
                  <a:schemeClr val="tx1"/>
                </a:solidFill>
              </a:rPr>
              <a:t>…</a:t>
            </a:r>
            <a:r>
              <a:rPr lang="en-GB" sz="2132" dirty="0">
                <a:solidFill>
                  <a:schemeClr val="tx1"/>
                </a:solidFill>
              </a:rPr>
              <a:t> Functional programming can feel strange.  .. once the type checker is satisfied </a:t>
            </a:r>
            <a:r>
              <a:rPr lang="en-GB" sz="2132" b="1" dirty="0">
                <a:solidFill>
                  <a:schemeClr val="tx1"/>
                </a:solidFill>
              </a:rPr>
              <a:t>that’s often it, it works</a:t>
            </a:r>
            <a:r>
              <a:rPr lang="en-GB" sz="2132" dirty="0">
                <a:solidFill>
                  <a:schemeClr val="tx1"/>
                </a:solidFill>
              </a:rPr>
              <a:t>. </a:t>
            </a:r>
          </a:p>
          <a:p>
            <a:pPr marL="473944" indent="-346994"/>
            <a:endParaRPr lang="en-GB" sz="2132" dirty="0"/>
          </a:p>
        </p:txBody>
      </p:sp>
      <p:sp>
        <p:nvSpPr>
          <p:cNvPr id="4" name="Rectangular Callout 3"/>
          <p:cNvSpPr/>
          <p:nvPr/>
        </p:nvSpPr>
        <p:spPr bwMode="auto">
          <a:xfrm>
            <a:off x="4170779" y="1990163"/>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3220279" y="2931959"/>
            <a:ext cx="2854200" cy="615372"/>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3521737" y="4327748"/>
            <a:ext cx="2251279" cy="615372"/>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9190658" y="4282078"/>
            <a:ext cx="2251279"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a:gradFill>
                  <a:gsLst>
                    <a:gs pos="0">
                      <a:srgbClr val="FFFFFF"/>
                    </a:gs>
                    <a:gs pos="100000">
                      <a:srgbClr val="FFFFFF"/>
                    </a:gs>
                  </a:gsLst>
                  <a:lin ang="5400000" scaled="0"/>
                </a:gradFill>
                <a:latin typeface="+mj-lt"/>
              </a:rPr>
              <a:t>Correctness</a:t>
            </a:r>
            <a:endParaRPr lang="en-GB" sz="3199" b="1" dirty="0">
              <a:gradFill>
                <a:gsLst>
                  <a:gs pos="0">
                    <a:srgbClr val="FFFFFF"/>
                  </a:gs>
                  <a:gs pos="100000">
                    <a:srgbClr val="FFFFFF"/>
                  </a:gs>
                </a:gsLst>
                <a:lin ang="5400000" scaled="0"/>
              </a:gradFill>
              <a:latin typeface="+mj-lt"/>
            </a:endParaRPr>
          </a:p>
        </p:txBody>
      </p:sp>
      <p:sp>
        <p:nvSpPr>
          <p:cNvPr id="8" name="Rectangular Callout 7"/>
          <p:cNvSpPr/>
          <p:nvPr/>
        </p:nvSpPr>
        <p:spPr bwMode="auto">
          <a:xfrm>
            <a:off x="9402960" y="934564"/>
            <a:ext cx="1826675"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9174773" y="2486365"/>
            <a:ext cx="2854200" cy="615372"/>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5190954" y="626909"/>
            <a:ext cx="2854200" cy="615372"/>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20027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756810"/>
          </a:xfrm>
        </p:spPr>
        <p:txBody>
          <a:bodyPr/>
          <a:lstStyle/>
          <a:p>
            <a:r>
              <a:rPr lang="en-GB" sz="4000" dirty="0" smtClean="0"/>
              <a:t>Example #1</a:t>
            </a:r>
            <a:r>
              <a:rPr lang="en-GB" dirty="0" smtClean="0"/>
              <a:t> </a:t>
            </a:r>
            <a:r>
              <a:rPr lang="en-GB" sz="3597" dirty="0"/>
              <a:t>(Simon Cousins, Energy Sector)</a:t>
            </a:r>
            <a:endParaRPr lang="en-GB" dirty="0"/>
          </a:p>
        </p:txBody>
      </p:sp>
      <p:sp>
        <p:nvSpPr>
          <p:cNvPr id="4" name="TextBox 3"/>
          <p:cNvSpPr txBox="1"/>
          <p:nvPr/>
        </p:nvSpPr>
        <p:spPr>
          <a:xfrm>
            <a:off x="752667" y="1607439"/>
            <a:ext cx="3888885" cy="2336665"/>
          </a:xfrm>
          <a:prstGeom prst="rect">
            <a:avLst/>
          </a:prstGeom>
          <a:noFill/>
        </p:spPr>
        <p:txBody>
          <a:bodyPr wrap="none" lIns="0" tIns="0" rIns="0" bIns="0" rtlCol="0">
            <a:spAutoFit/>
          </a:bodyPr>
          <a:lstStyle/>
          <a:p>
            <a:pPr algn="ctr"/>
            <a:r>
              <a:rPr lang="en-GB" sz="8790" dirty="0"/>
              <a:t>350,000</a:t>
            </a:r>
            <a:endParaRPr lang="en-GB" sz="10654" dirty="0"/>
          </a:p>
          <a:p>
            <a:pPr algn="ctr"/>
            <a:r>
              <a:rPr lang="en-GB" sz="3197" dirty="0">
                <a:latin typeface="Segoe UI Light" pitchFamily="34" charset="0"/>
              </a:rPr>
              <a:t>lines of C# OO</a:t>
            </a:r>
          </a:p>
          <a:p>
            <a:pPr algn="ctr"/>
            <a:r>
              <a:rPr lang="en-GB" sz="3197" dirty="0">
                <a:latin typeface="Segoe UI Light" pitchFamily="34" charset="0"/>
              </a:rPr>
              <a:t>by offshore team</a:t>
            </a:r>
            <a:endParaRPr lang="en-GB" sz="133" dirty="0">
              <a:latin typeface="Segoe UI Light" pitchFamily="34" charset="0"/>
            </a:endParaRPr>
          </a:p>
        </p:txBody>
      </p:sp>
      <p:sp>
        <p:nvSpPr>
          <p:cNvPr id="5" name="TextBox 4"/>
          <p:cNvSpPr txBox="1"/>
          <p:nvPr/>
        </p:nvSpPr>
        <p:spPr>
          <a:xfrm>
            <a:off x="6968222" y="3525708"/>
            <a:ext cx="3970253" cy="2336665"/>
          </a:xfrm>
          <a:prstGeom prst="rect">
            <a:avLst/>
          </a:prstGeom>
          <a:noFill/>
        </p:spPr>
        <p:txBody>
          <a:bodyPr wrap="none" lIns="0" tIns="0" rIns="0" bIns="0" rtlCol="0">
            <a:spAutoFit/>
          </a:bodyPr>
          <a:lstStyle/>
          <a:p>
            <a:pPr algn="ctr"/>
            <a:r>
              <a:rPr lang="en-GB" sz="8790" dirty="0"/>
              <a:t>30,000</a:t>
            </a:r>
            <a:endParaRPr lang="en-GB" sz="10654" dirty="0"/>
          </a:p>
          <a:p>
            <a:pPr algn="ctr"/>
            <a:r>
              <a:rPr lang="en-GB" sz="3197" dirty="0">
                <a:latin typeface="Segoe UI Light" pitchFamily="34" charset="0"/>
              </a:rPr>
              <a:t>lines of robust F#, with </a:t>
            </a:r>
          </a:p>
          <a:p>
            <a:pPr algn="ctr"/>
            <a:r>
              <a:rPr lang="en-GB" sz="3197" dirty="0">
                <a:latin typeface="Segoe UI Light" pitchFamily="34" charset="0"/>
              </a:rPr>
              <a:t>parallel +more features</a:t>
            </a:r>
            <a:endParaRPr lang="en-GB" sz="133" dirty="0">
              <a:latin typeface="Segoe UI Light" pitchFamily="34" charset="0"/>
            </a:endParaRPr>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370" y="1288990"/>
            <a:ext cx="7211501" cy="2212771"/>
          </a:xfrm>
          <a:prstGeom prst="rect">
            <a:avLst/>
          </a:prstGeom>
        </p:spPr>
      </p:pic>
    </p:spTree>
    <p:extLst>
      <p:ext uri="{BB962C8B-B14F-4D97-AF65-F5344CB8AC3E}">
        <p14:creationId xmlns:p14="http://schemas.microsoft.com/office/powerpoint/2010/main" val="2078044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230645"/>
            <a:ext cx="11140629" cy="498598"/>
          </a:xfrm>
        </p:spPr>
        <p:txBody>
          <a:bodyPr/>
          <a:lstStyle/>
          <a:p>
            <a:r>
              <a:rPr lang="en-GB" sz="3600" dirty="0"/>
              <a:t>Example #</a:t>
            </a:r>
            <a:r>
              <a:rPr lang="en-GB" sz="3600" dirty="0" smtClean="0"/>
              <a:t>1 </a:t>
            </a:r>
            <a:r>
              <a:rPr lang="en-GB" sz="3597" dirty="0" smtClean="0"/>
              <a:t>(Simon </a:t>
            </a:r>
            <a:r>
              <a:rPr lang="en-GB" sz="3597" dirty="0"/>
              <a:t>Cousins, Energy Sector)</a:t>
            </a:r>
            <a:endParaRPr lang="en-GB" dirty="0"/>
          </a:p>
        </p:txBody>
      </p:sp>
      <p:sp>
        <p:nvSpPr>
          <p:cNvPr id="4" name="TextBox 3"/>
          <p:cNvSpPr txBox="1"/>
          <p:nvPr/>
        </p:nvSpPr>
        <p:spPr>
          <a:xfrm>
            <a:off x="574738" y="1607438"/>
            <a:ext cx="4244752" cy="1844672"/>
          </a:xfrm>
          <a:prstGeom prst="rect">
            <a:avLst/>
          </a:prstGeom>
          <a:noFill/>
        </p:spPr>
        <p:txBody>
          <a:bodyPr wrap="none" lIns="0" tIns="0" rIns="0" bIns="0" rtlCol="0">
            <a:spAutoFit/>
          </a:bodyPr>
          <a:lstStyle/>
          <a:p>
            <a:pPr algn="ctr"/>
            <a:r>
              <a:rPr lang="en-GB" sz="8790" dirty="0"/>
              <a:t>Zero</a:t>
            </a:r>
            <a:endParaRPr lang="en-GB" sz="10654" dirty="0"/>
          </a:p>
          <a:p>
            <a:pPr algn="ctr"/>
            <a:r>
              <a:rPr lang="en-GB" sz="3197" dirty="0">
                <a:latin typeface="Segoe UI Light" pitchFamily="34" charset="0"/>
              </a:rPr>
              <a:t>bugs in deployed system</a:t>
            </a:r>
            <a:endParaRPr lang="en-GB" sz="133" dirty="0">
              <a:latin typeface="Segoe UI Light" pitchFamily="34" charset="0"/>
            </a:endParaRPr>
          </a:p>
        </p:txBody>
      </p:sp>
      <p:sp>
        <p:nvSpPr>
          <p:cNvPr id="5" name="TextBox 4"/>
          <p:cNvSpPr txBox="1"/>
          <p:nvPr/>
        </p:nvSpPr>
        <p:spPr>
          <a:xfrm>
            <a:off x="2899901" y="3994462"/>
            <a:ext cx="9006504" cy="1312667"/>
          </a:xfrm>
          <a:prstGeom prst="rect">
            <a:avLst/>
          </a:prstGeom>
          <a:noFill/>
        </p:spPr>
        <p:txBody>
          <a:bodyPr wrap="none" lIns="0" tIns="0" rIns="0" bIns="0" rtlCol="0">
            <a:spAutoFit/>
          </a:bodyPr>
          <a:lstStyle/>
          <a:p>
            <a:pPr algn="ctr"/>
            <a:r>
              <a:rPr lang="en-GB" sz="4265" dirty="0"/>
              <a:t>“F# is the safe choice for this project, </a:t>
            </a:r>
          </a:p>
          <a:p>
            <a:pPr algn="ctr"/>
            <a:r>
              <a:rPr lang="en-GB" sz="4265" dirty="0"/>
              <a:t>any other choice is too risky”</a:t>
            </a:r>
            <a:endParaRPr lang="en-GB" sz="5331" dirty="0"/>
          </a:p>
        </p:txBody>
      </p:sp>
      <p:sp>
        <p:nvSpPr>
          <p:cNvPr id="6" name="TextBox 5"/>
          <p:cNvSpPr txBox="1"/>
          <p:nvPr/>
        </p:nvSpPr>
        <p:spPr>
          <a:xfrm>
            <a:off x="218807" y="5862457"/>
            <a:ext cx="4956606" cy="846386"/>
          </a:xfrm>
          <a:prstGeom prst="rect">
            <a:avLst/>
          </a:prstGeom>
          <a:noFill/>
        </p:spPr>
        <p:txBody>
          <a:bodyPr wrap="square" lIns="0" tIns="0" rIns="0" bIns="0" rtlCol="0">
            <a:spAutoFit/>
          </a:bodyPr>
          <a:lstStyle/>
          <a:p>
            <a:r>
              <a:rPr lang="en-GB" sz="1100" dirty="0"/>
              <a:t>An application to evaluate the revenue due from </a:t>
            </a:r>
            <a:r>
              <a:rPr lang="en-GB" sz="1100" dirty="0">
                <a:hlinkClick r:id="rId2"/>
              </a:rPr>
              <a:t>Balancing Services</a:t>
            </a:r>
            <a:r>
              <a:rPr lang="en-GB" sz="1100" dirty="0"/>
              <a:t> contracts in the UK energy industry</a:t>
            </a:r>
          </a:p>
          <a:p>
            <a:endParaRPr lang="en-GB" sz="1100" dirty="0"/>
          </a:p>
          <a:p>
            <a:r>
              <a:rPr lang="en-GB" sz="1100" dirty="0">
                <a:hlinkClick r:id="rId3"/>
              </a:rPr>
              <a:t>http://simontcousins.azurewebsites.net/does-the-language-you-use-make-a-difference-revisited/</a:t>
            </a:r>
            <a:r>
              <a:rPr lang="en-GB" sz="1100" dirty="0"/>
              <a:t> </a:t>
            </a:r>
          </a:p>
        </p:txBody>
      </p:sp>
    </p:spTree>
    <p:extLst>
      <p:ext uri="{BB962C8B-B14F-4D97-AF65-F5344CB8AC3E}">
        <p14:creationId xmlns:p14="http://schemas.microsoft.com/office/powerpoint/2010/main" val="183391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448" y="1452818"/>
            <a:ext cx="7213583" cy="356097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385675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883" y="852614"/>
            <a:ext cx="11171635" cy="2285241"/>
          </a:xfrm>
        </p:spPr>
        <p:txBody>
          <a:bodyPr/>
          <a:lstStyle/>
          <a:p>
            <a:pPr algn="ctr"/>
            <a:r>
              <a:rPr lang="en-GB" dirty="0" smtClean="0">
                <a:latin typeface="Segoe Light" charset="0"/>
              </a:rPr>
              <a:t>Our Expertise (at MSR Cambridge)</a:t>
            </a:r>
            <a:br>
              <a:rPr lang="en-GB" dirty="0" smtClean="0">
                <a:latin typeface="Segoe Light" charset="0"/>
              </a:rPr>
            </a:br>
            <a:r>
              <a:rPr lang="en-GB" dirty="0"/>
              <a:t/>
            </a:r>
            <a:br>
              <a:rPr lang="en-GB" dirty="0"/>
            </a:br>
            <a:endParaRPr lang="en-GB" dirty="0">
              <a:latin typeface="Segoe Light" charset="0"/>
            </a:endParaRPr>
          </a:p>
        </p:txBody>
      </p:sp>
      <p:sp>
        <p:nvSpPr>
          <p:cNvPr id="3" name="TextBox 2"/>
          <p:cNvSpPr txBox="1"/>
          <p:nvPr/>
        </p:nvSpPr>
        <p:spPr>
          <a:xfrm>
            <a:off x="1094436" y="2445528"/>
            <a:ext cx="3758629" cy="898942"/>
          </a:xfrm>
          <a:prstGeom prst="rect">
            <a:avLst/>
          </a:prstGeom>
          <a:noFill/>
        </p:spPr>
        <p:txBody>
          <a:bodyPr wrap="none" lIns="179215" tIns="143372" rIns="179215" bIns="143372" rtlCol="0">
            <a:spAutoFit/>
          </a:bodyPr>
          <a:lstStyle/>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Programming!</a:t>
            </a:r>
            <a:endParaRPr lang="en-GB" sz="4400" dirty="0">
              <a:latin typeface="Segoe UI Light" panose="020B0502040204020203" pitchFamily="34" charset="0"/>
              <a:cs typeface="Segoe UI Light" panose="020B0502040204020203" pitchFamily="34" charset="0"/>
            </a:endParaRPr>
          </a:p>
        </p:txBody>
      </p:sp>
      <p:sp>
        <p:nvSpPr>
          <p:cNvPr id="4" name="TextBox 3"/>
          <p:cNvSpPr txBox="1"/>
          <p:nvPr/>
        </p:nvSpPr>
        <p:spPr>
          <a:xfrm>
            <a:off x="716725" y="3320062"/>
            <a:ext cx="4426313"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Productive Programming!</a:t>
            </a:r>
            <a:endParaRPr lang="en-GB" sz="2400" dirty="0">
              <a:latin typeface="Segoe UI Light" panose="020B0502040204020203" pitchFamily="34" charset="0"/>
              <a:cs typeface="Segoe UI Light" panose="020B0502040204020203" pitchFamily="34" charset="0"/>
            </a:endParaRPr>
          </a:p>
        </p:txBody>
      </p:sp>
      <p:sp>
        <p:nvSpPr>
          <p:cNvPr id="5" name="TextBox 4"/>
          <p:cNvSpPr txBox="1"/>
          <p:nvPr/>
        </p:nvSpPr>
        <p:spPr>
          <a:xfrm>
            <a:off x="613525" y="4415349"/>
            <a:ext cx="4011134"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Correct Programming!</a:t>
            </a:r>
            <a:endParaRPr lang="en-GB" sz="2400" dirty="0">
              <a:latin typeface="Segoe UI Light" panose="020B0502040204020203" pitchFamily="34" charset="0"/>
              <a:cs typeface="Segoe UI Light" panose="020B0502040204020203" pitchFamily="34" charset="0"/>
            </a:endParaRPr>
          </a:p>
        </p:txBody>
      </p:sp>
      <p:sp>
        <p:nvSpPr>
          <p:cNvPr id="6" name="TextBox 5"/>
          <p:cNvSpPr txBox="1"/>
          <p:nvPr/>
        </p:nvSpPr>
        <p:spPr>
          <a:xfrm>
            <a:off x="1460028" y="3905129"/>
            <a:ext cx="2949434"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Safer Programming!</a:t>
            </a:r>
            <a:endParaRPr lang="en-GB" sz="2400" dirty="0">
              <a:latin typeface="Segoe UI Light" panose="020B0502040204020203" pitchFamily="34" charset="0"/>
              <a:cs typeface="Segoe UI Light" panose="020B0502040204020203" pitchFamily="34" charset="0"/>
            </a:endParaRPr>
          </a:p>
        </p:txBody>
      </p:sp>
      <p:sp>
        <p:nvSpPr>
          <p:cNvPr id="7" name="TextBox 6"/>
          <p:cNvSpPr txBox="1"/>
          <p:nvPr/>
        </p:nvSpPr>
        <p:spPr>
          <a:xfrm>
            <a:off x="1962034" y="5571595"/>
            <a:ext cx="3450275" cy="566543"/>
          </a:xfrm>
          <a:prstGeom prst="rect">
            <a:avLst/>
          </a:prstGeom>
          <a:noFill/>
        </p:spPr>
        <p:txBody>
          <a:bodyPr wrap="none" lIns="179215" tIns="143372" rIns="179215" bIns="143372" rtlCol="0">
            <a:spAutoFit/>
          </a:bodyPr>
          <a:lstStyle/>
          <a:p>
            <a:pPr algn="ctr">
              <a:lnSpc>
                <a:spcPct val="90000"/>
              </a:lnSpc>
              <a:spcAft>
                <a:spcPts val="588"/>
              </a:spcAft>
            </a:pPr>
            <a:r>
              <a:rPr lang="en-GB" sz="2000" dirty="0" smtClean="0">
                <a:latin typeface="Segoe UI Light" panose="020B0502040204020203" pitchFamily="34" charset="0"/>
                <a:cs typeface="Segoe UI Light" panose="020B0502040204020203" pitchFamily="34" charset="0"/>
              </a:rPr>
              <a:t>More Efficient Programming!</a:t>
            </a:r>
            <a:endParaRPr lang="en-GB" sz="2000" dirty="0">
              <a:latin typeface="Segoe UI Light" panose="020B0502040204020203" pitchFamily="34" charset="0"/>
              <a:cs typeface="Segoe UI Light" panose="020B0502040204020203" pitchFamily="34" charset="0"/>
            </a:endParaRPr>
          </a:p>
        </p:txBody>
      </p:sp>
      <p:sp>
        <p:nvSpPr>
          <p:cNvPr id="8" name="TextBox 7"/>
          <p:cNvSpPr txBox="1"/>
          <p:nvPr/>
        </p:nvSpPr>
        <p:spPr>
          <a:xfrm>
            <a:off x="9793" y="4993472"/>
            <a:ext cx="4791797" cy="621943"/>
          </a:xfrm>
          <a:prstGeom prst="rect">
            <a:avLst/>
          </a:prstGeom>
          <a:noFill/>
        </p:spPr>
        <p:txBody>
          <a:bodyPr wrap="none" lIns="179215" tIns="143372" rIns="179215" bIns="143372" rtlCol="0">
            <a:spAutoFit/>
          </a:bodyPr>
          <a:lstStyle/>
          <a:p>
            <a:pPr algn="ctr">
              <a:lnSpc>
                <a:spcPct val="90000"/>
              </a:lnSpc>
              <a:spcAft>
                <a:spcPts val="588"/>
              </a:spcAft>
            </a:pPr>
            <a:r>
              <a:rPr lang="en-GB" sz="2400" dirty="0" smtClean="0">
                <a:latin typeface="Segoe UI Light" panose="020B0502040204020203" pitchFamily="34" charset="0"/>
                <a:cs typeface="Segoe UI Light" panose="020B0502040204020203" pitchFamily="34" charset="0"/>
              </a:rPr>
              <a:t>More Interoperable Programming!</a:t>
            </a:r>
            <a:endParaRPr lang="en-GB" sz="2400" dirty="0">
              <a:latin typeface="Segoe UI Light" panose="020B0502040204020203" pitchFamily="34" charset="0"/>
              <a:cs typeface="Segoe UI Light" panose="020B0502040204020203" pitchFamily="34" charset="0"/>
            </a:endParaRPr>
          </a:p>
        </p:txBody>
      </p:sp>
      <p:sp>
        <p:nvSpPr>
          <p:cNvPr id="10" name="TextBox 9"/>
          <p:cNvSpPr txBox="1"/>
          <p:nvPr/>
        </p:nvSpPr>
        <p:spPr>
          <a:xfrm>
            <a:off x="2274640" y="6093073"/>
            <a:ext cx="3321458" cy="865086"/>
          </a:xfrm>
          <a:prstGeom prst="rect">
            <a:avLst/>
          </a:prstGeom>
          <a:noFill/>
        </p:spPr>
        <p:txBody>
          <a:bodyPr wrap="none" lIns="179215" tIns="143372" rIns="179215" bIns="143372" rtlCol="0">
            <a:spAutoFit/>
          </a:bodyPr>
          <a:lstStyle/>
          <a:p>
            <a:pPr algn="ctr">
              <a:lnSpc>
                <a:spcPct val="90000"/>
              </a:lnSpc>
              <a:spcAft>
                <a:spcPts val="588"/>
              </a:spcAft>
            </a:pPr>
            <a:r>
              <a:rPr lang="en-GB" sz="1800" dirty="0" smtClean="0">
                <a:latin typeface="Segoe UI Light" panose="020B0502040204020203" pitchFamily="34" charset="0"/>
                <a:cs typeface="Segoe UI Light" panose="020B0502040204020203" pitchFamily="34" charset="0"/>
              </a:rPr>
              <a:t>More Enjoyable Programming!</a:t>
            </a:r>
          </a:p>
          <a:p>
            <a:pPr algn="ctr">
              <a:lnSpc>
                <a:spcPct val="90000"/>
              </a:lnSpc>
              <a:spcAft>
                <a:spcPts val="588"/>
              </a:spcAft>
            </a:pPr>
            <a:r>
              <a:rPr lang="en-GB" sz="1800" dirty="0" smtClean="0">
                <a:latin typeface="Segoe UI Light" panose="020B0502040204020203" pitchFamily="34" charset="0"/>
                <a:cs typeface="Segoe UI Light" panose="020B0502040204020203" pitchFamily="34" charset="0"/>
              </a:rPr>
              <a:t>….</a:t>
            </a:r>
            <a:endParaRPr lang="en-GB" sz="1800" dirty="0">
              <a:latin typeface="Segoe UI Light" panose="020B0502040204020203" pitchFamily="34" charset="0"/>
              <a:cs typeface="Segoe UI Light" panose="020B0502040204020203" pitchFamily="34" charset="0"/>
            </a:endParaRPr>
          </a:p>
        </p:txBody>
      </p:sp>
      <p:sp>
        <p:nvSpPr>
          <p:cNvPr id="13" name="TextBox 12"/>
          <p:cNvSpPr txBox="1"/>
          <p:nvPr/>
        </p:nvSpPr>
        <p:spPr>
          <a:xfrm>
            <a:off x="5585932" y="3455658"/>
            <a:ext cx="6680263" cy="1585284"/>
          </a:xfrm>
          <a:prstGeom prst="rect">
            <a:avLst/>
          </a:prstGeom>
          <a:noFill/>
        </p:spPr>
        <p:txBody>
          <a:bodyPr wrap="none" lIns="179215" tIns="143372" rIns="179215" bIns="143372" rtlCol="0">
            <a:spAutoFit/>
          </a:bodyPr>
          <a:lstStyle/>
          <a:p>
            <a:pPr marL="571500" indent="-571500" algn="ctr">
              <a:lnSpc>
                <a:spcPct val="90000"/>
              </a:lnSpc>
              <a:spcAft>
                <a:spcPts val="588"/>
              </a:spcAft>
              <a:buFont typeface="Wingdings" panose="00000500000000000000" pitchFamily="2" charset="2"/>
              <a:buChar char="ß"/>
            </a:pPr>
            <a:r>
              <a:rPr lang="en-GB" sz="4400" dirty="0" smtClean="0">
                <a:latin typeface="Segoe UI Light" panose="020B0502040204020203" pitchFamily="34" charset="0"/>
                <a:cs typeface="Segoe UI Light" panose="020B0502040204020203" pitchFamily="34" charset="0"/>
                <a:sym typeface="Wingdings" panose="00000500000000000000" pitchFamily="2" charset="2"/>
              </a:rPr>
              <a:t>Lots of ideas needed!  </a:t>
            </a:r>
          </a:p>
          <a:p>
            <a:pPr marL="571500" indent="-571500" algn="ctr">
              <a:lnSpc>
                <a:spcPct val="90000"/>
              </a:lnSpc>
              <a:spcAft>
                <a:spcPts val="588"/>
              </a:spcAft>
              <a:buFont typeface="Wingdings" panose="00000500000000000000" pitchFamily="2" charset="2"/>
              <a:buChar char="ß"/>
            </a:pPr>
            <a:r>
              <a:rPr lang="en-GB" sz="4400" dirty="0" smtClean="0">
                <a:latin typeface="Segoe UI Light" panose="020B0502040204020203" pitchFamily="34" charset="0"/>
                <a:cs typeface="Segoe UI Light" panose="020B0502040204020203" pitchFamily="34" charset="0"/>
                <a:sym typeface="Wingdings" panose="00000500000000000000" pitchFamily="2" charset="2"/>
              </a:rPr>
              <a:t>Lots of technical work!</a:t>
            </a: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0"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5" y="228653"/>
            <a:ext cx="6516009" cy="6306430"/>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92249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30644"/>
            <a:ext cx="10938892" cy="664797"/>
          </a:xfrm>
        </p:spPr>
        <p:txBody>
          <a:bodyPr/>
          <a:lstStyle/>
          <a:p>
            <a:r>
              <a:rPr lang="en-GB" sz="4800" dirty="0" smtClean="0"/>
              <a:t>Example #2: F# for Cloud Social Gaming </a:t>
            </a:r>
            <a:endParaRPr lang="en-GB" sz="4800" dirty="0"/>
          </a:p>
        </p:txBody>
      </p:sp>
      <p:sp>
        <p:nvSpPr>
          <p:cNvPr id="6" name="Content Placeholder 3"/>
          <p:cNvSpPr>
            <a:spLocks noGrp="1"/>
          </p:cNvSpPr>
          <p:nvPr>
            <p:ph idx="4294967295"/>
          </p:nvPr>
        </p:nvSpPr>
        <p:spPr>
          <a:xfrm>
            <a:off x="519045" y="1449371"/>
            <a:ext cx="11147561" cy="5242465"/>
          </a:xfrm>
          <a:prstGeom prst="rect">
            <a:avLst/>
          </a:prstGeom>
        </p:spPr>
        <p:txBody>
          <a:bodyPr>
            <a:normAutofit/>
          </a:bodyPr>
          <a:lstStyle/>
          <a:p>
            <a:r>
              <a:rPr lang="en-GB" sz="2666" dirty="0"/>
              <a:t>F#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666" b="1" dirty="0"/>
              <a:t>700,000 unique players</a:t>
            </a:r>
            <a:r>
              <a:rPr lang="en-GB" sz="2666" dirty="0"/>
              <a:t> and </a:t>
            </a:r>
            <a:r>
              <a:rPr lang="en-GB" sz="2666" b="1" dirty="0">
                <a:solidFill>
                  <a:schemeClr val="tx2"/>
                </a:solidFill>
              </a:rPr>
              <a:t>150,000,000 requests</a:t>
            </a:r>
            <a:r>
              <a:rPr lang="en-GB" sz="2666" dirty="0">
                <a:solidFill>
                  <a:schemeClr val="tx2"/>
                </a:solidFill>
              </a:rPr>
              <a:t> </a:t>
            </a:r>
            <a:r>
              <a:rPr lang="en-GB" sz="2666" b="1" dirty="0">
                <a:solidFill>
                  <a:schemeClr val="tx2"/>
                </a:solidFill>
              </a:rPr>
              <a:t>per day </a:t>
            </a:r>
            <a:r>
              <a:rPr lang="en-GB" sz="2666" dirty="0"/>
              <a:t>at peaks of </a:t>
            </a:r>
            <a:r>
              <a:rPr lang="en-GB" sz="2666" b="1" dirty="0">
                <a:solidFill>
                  <a:schemeClr val="tx2"/>
                </a:solidFill>
              </a:rPr>
              <a:t>several thousand requests per second</a:t>
            </a:r>
            <a:r>
              <a:rPr lang="en-GB" sz="2666" dirty="0"/>
              <a:t>. </a:t>
            </a:r>
          </a:p>
          <a:p>
            <a:endParaRPr lang="en-GB" sz="2666" dirty="0"/>
          </a:p>
          <a:p>
            <a:r>
              <a:rPr lang="en-GB" sz="2666" dirty="0"/>
              <a:t>The F# solution offers us an </a:t>
            </a:r>
            <a:r>
              <a:rPr lang="en-GB" sz="2666" dirty="0">
                <a:solidFill>
                  <a:schemeClr val="tx2"/>
                </a:solidFill>
              </a:rPr>
              <a:t>order of magnitude increase in productivity </a:t>
            </a:r>
            <a:r>
              <a:rPr lang="en-GB" sz="2666" dirty="0"/>
              <a:t>and allows one developer to perform the work that are performed by a team of dedicated developers on an existing Java-based solution, and is critical in supporting our agile approach and </a:t>
            </a:r>
            <a:r>
              <a:rPr lang="en-GB" sz="2666" dirty="0">
                <a:solidFill>
                  <a:schemeClr val="tx2"/>
                </a:solidFill>
              </a:rPr>
              <a:t>bi-weekly release cycles</a:t>
            </a:r>
            <a:r>
              <a:rPr lang="en-GB" sz="2666" dirty="0"/>
              <a:t>.</a:t>
            </a:r>
          </a:p>
          <a:p>
            <a:endParaRPr lang="en-GB" sz="2666" dirty="0">
              <a:solidFill>
                <a:schemeClr val="bg2">
                  <a:lumMod val="10000"/>
                </a:schemeClr>
              </a:solidFill>
            </a:endParaRPr>
          </a:p>
          <a:p>
            <a:pPr algn="r"/>
            <a:r>
              <a:rPr lang="en-GB" sz="2666" dirty="0"/>
              <a:t>Yan Cui, Lead Server Engineer</a:t>
            </a:r>
            <a:endParaRPr lang="en-GB" sz="2666" dirty="0">
              <a:solidFill>
                <a:schemeClr val="bg2">
                  <a:lumMod val="10000"/>
                </a:schemeClr>
              </a:solidFill>
            </a:endParaRPr>
          </a:p>
        </p:txBody>
      </p:sp>
      <p:sp>
        <p:nvSpPr>
          <p:cNvPr id="3" name="Rectangle 2"/>
          <p:cNvSpPr/>
          <p:nvPr/>
        </p:nvSpPr>
        <p:spPr>
          <a:xfrm>
            <a:off x="9074750" y="6430397"/>
            <a:ext cx="2884762" cy="411134"/>
          </a:xfrm>
          <a:prstGeom prst="rect">
            <a:avLst/>
          </a:prstGeom>
        </p:spPr>
        <p:txBody>
          <a:bodyPr wrap="none" lIns="102361" tIns="51179" rIns="102361" bIns="51179">
            <a:spAutoFit/>
          </a:bodyPr>
          <a:lstStyle/>
          <a:p>
            <a:pPr marL="236865" indent="-236865"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9105312" y="4581440"/>
            <a:ext cx="2854200" cy="615372"/>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8992780" y="1436742"/>
            <a:ext cx="1826675" cy="615372"/>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154276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1" y="2328605"/>
            <a:ext cx="11164686" cy="4014561"/>
          </a:xfrm>
        </p:spPr>
        <p:txBody>
          <a:bodyPr/>
          <a:lstStyle/>
          <a:p>
            <a:r>
              <a:rPr lang="en-GB" dirty="0" smtClean="0"/>
              <a:t>F# for Android, iOS, Linux, Mac</a:t>
            </a:r>
            <a:br>
              <a:rPr lang="en-GB" dirty="0" smtClean="0"/>
            </a:br>
            <a:r>
              <a:rPr lang="en-GB" dirty="0"/>
              <a:t/>
            </a:r>
            <a:br>
              <a:rPr lang="en-GB" dirty="0"/>
            </a:br>
            <a:r>
              <a:rPr lang="en-GB" sz="3597" dirty="0">
                <a:hlinkClick r:id="rId2"/>
              </a:rPr>
              <a:t>fsharp.org/use/android</a:t>
            </a:r>
            <a:r>
              <a:rPr lang="en-GB" sz="3597" dirty="0"/>
              <a:t/>
            </a:r>
            <a:br>
              <a:rPr lang="en-GB" sz="3597" dirty="0"/>
            </a:br>
            <a:r>
              <a:rPr lang="en-GB" sz="3597" dirty="0">
                <a:hlinkClick r:id="rId3"/>
              </a:rPr>
              <a:t>fsharp.org/use/</a:t>
            </a:r>
            <a:r>
              <a:rPr lang="en-GB" sz="3597" dirty="0" err="1">
                <a:hlinkClick r:id="rId3"/>
              </a:rPr>
              <a:t>ios</a:t>
            </a:r>
            <a:r>
              <a:rPr lang="en-GB" sz="3597" dirty="0">
                <a:hlinkClick r:id="rId3"/>
              </a:rPr>
              <a:t> </a:t>
            </a:r>
            <a:r>
              <a:rPr lang="en-GB" sz="3597" dirty="0" smtClean="0"/>
              <a:t/>
            </a:r>
            <a:br>
              <a:rPr lang="en-GB" sz="3597" dirty="0" smtClean="0"/>
            </a:br>
            <a:r>
              <a:rPr lang="en-GB" sz="3597" dirty="0" smtClean="0">
                <a:hlinkClick r:id="rId4"/>
              </a:rPr>
              <a:t>fsharp.org/use/</a:t>
            </a:r>
            <a:r>
              <a:rPr lang="en-GB" sz="3597" dirty="0" err="1" smtClean="0">
                <a:hlinkClick r:id="rId4"/>
              </a:rPr>
              <a:t>linux</a:t>
            </a:r>
            <a:r>
              <a:rPr lang="en-GB" sz="3597" dirty="0" smtClean="0"/>
              <a:t/>
            </a:r>
            <a:br>
              <a:rPr lang="en-GB" sz="3597" dirty="0" smtClean="0"/>
            </a:br>
            <a:r>
              <a:rPr lang="en-GB" sz="3597" dirty="0" smtClean="0">
                <a:hlinkClick r:id="rId5"/>
              </a:rPr>
              <a:t>fsharp.org/use/mac</a:t>
            </a:r>
            <a:r>
              <a:rPr lang="en-GB" sz="3597" dirty="0" smtClean="0"/>
              <a:t/>
            </a:r>
            <a:br>
              <a:rPr lang="en-GB" sz="3597" dirty="0" smtClean="0"/>
            </a:br>
            <a:r>
              <a:rPr lang="en-GB" sz="3597" dirty="0" smtClean="0"/>
              <a:t>  </a:t>
            </a:r>
            <a:endParaRPr lang="en-GB" dirty="0"/>
          </a:p>
        </p:txBody>
      </p:sp>
    </p:spTree>
    <p:extLst>
      <p:ext uri="{BB962C8B-B14F-4D97-AF65-F5344CB8AC3E}">
        <p14:creationId xmlns:p14="http://schemas.microsoft.com/office/powerpoint/2010/main" val="355986962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GB" sz="8000" dirty="0" smtClean="0"/>
              <a:t>Programming + Data</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0090"/>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235831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31345"/>
            <a:ext cx="11916530" cy="62118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30645"/>
            <a:ext cx="11147561" cy="609141"/>
          </a:xfrm>
        </p:spPr>
        <p:txBody>
          <a:bodyPr/>
          <a:lstStyle/>
          <a:p>
            <a:r>
              <a:rPr lang="en-US" sz="4398" dirty="0"/>
              <a:t>Data is like water…</a:t>
            </a:r>
          </a:p>
        </p:txBody>
      </p:sp>
    </p:spTree>
    <p:extLst>
      <p:ext uri="{BB962C8B-B14F-4D97-AF65-F5344CB8AC3E}">
        <p14:creationId xmlns:p14="http://schemas.microsoft.com/office/powerpoint/2010/main" val="317897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5"/>
            <a:ext cx="11147561" cy="609141"/>
          </a:xfrm>
        </p:spPr>
        <p:txBody>
          <a:bodyPr/>
          <a:lstStyle/>
          <a:p>
            <a:r>
              <a:rPr lang="en-US" sz="4398" dirty="0"/>
              <a:t>Data is like water…</a:t>
            </a:r>
          </a:p>
        </p:txBody>
      </p:sp>
      <p:sp>
        <p:nvSpPr>
          <p:cNvPr id="2" name="Text Placeholder 1"/>
          <p:cNvSpPr>
            <a:spLocks noGrp="1"/>
          </p:cNvSpPr>
          <p:nvPr>
            <p:ph type="body" sz="quarter" idx="10"/>
          </p:nvPr>
        </p:nvSpPr>
        <p:spPr>
          <a:xfrm>
            <a:off x="1039677" y="1449368"/>
            <a:ext cx="11147561" cy="3692421"/>
          </a:xfrm>
        </p:spPr>
        <p:txBody>
          <a:bodyPr/>
          <a:lstStyle/>
          <a:p>
            <a:pPr marL="574522" indent="-571347">
              <a:buFont typeface="Arial" pitchFamily="34" charset="0"/>
              <a:buChar char="•"/>
            </a:pPr>
            <a:r>
              <a:rPr lang="en-US" sz="3199" dirty="0"/>
              <a:t>Everyone needs it. Everyone knows where to get it.</a:t>
            </a:r>
          </a:p>
          <a:p>
            <a:pPr marL="574522" indent="-571347">
              <a:buFont typeface="Arial" pitchFamily="34" charset="0"/>
              <a:buChar char="•"/>
            </a:pPr>
            <a:r>
              <a:rPr lang="en-US" sz="3199" dirty="0"/>
              <a:t>Nobody is sure where it really came from, or goes to.</a:t>
            </a:r>
          </a:p>
          <a:p>
            <a:pPr marL="574522" indent="-571347">
              <a:buFont typeface="Arial" pitchFamily="34" charset="0"/>
              <a:buChar char="•"/>
            </a:pPr>
            <a:r>
              <a:rPr lang="en-US" sz="3199" dirty="0"/>
              <a:t>…really knows its true cost, or true value.</a:t>
            </a:r>
          </a:p>
          <a:p>
            <a:pPr marL="574522" indent="-571347">
              <a:buFont typeface="Arial" pitchFamily="34" charset="0"/>
              <a:buChar char="•"/>
            </a:pPr>
            <a:r>
              <a:rPr lang="en-US" sz="3199" dirty="0"/>
              <a:t>…likes to pay for it, or to share it.</a:t>
            </a:r>
          </a:p>
          <a:p>
            <a:pPr marL="574522" indent="-571347">
              <a:buFont typeface="Arial" pitchFamily="34" charset="0"/>
              <a:buChar char="•"/>
            </a:pPr>
            <a:r>
              <a:rPr lang="en-US" sz="3199" dirty="0"/>
              <a:t>…knows how much is wasted.</a:t>
            </a:r>
          </a:p>
          <a:p>
            <a:pPr marL="574522" indent="-571347">
              <a:buFont typeface="Arial" pitchFamily="34" charset="0"/>
              <a:buChar char="•"/>
            </a:pPr>
            <a:r>
              <a:rPr lang="en-US" sz="3199" dirty="0"/>
              <a:t>You might get washed away by it.</a:t>
            </a:r>
          </a:p>
          <a:p>
            <a:pPr marL="574522" indent="-571347">
              <a:buFont typeface="Arial" pitchFamily="34" charset="0"/>
              <a:buChar char="•"/>
            </a:pPr>
            <a:r>
              <a:rPr lang="en-US" sz="3199" dirty="0"/>
              <a:t>You only find out it was bad after you have drunk it.</a:t>
            </a:r>
          </a:p>
        </p:txBody>
      </p:sp>
    </p:spTree>
    <p:extLst>
      <p:ext uri="{BB962C8B-B14F-4D97-AF65-F5344CB8AC3E}">
        <p14:creationId xmlns:p14="http://schemas.microsoft.com/office/powerpoint/2010/main" val="191550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30644"/>
            <a:ext cx="11147561" cy="609141"/>
          </a:xfrm>
        </p:spPr>
        <p:txBody>
          <a:bodyPr/>
          <a:lstStyle/>
          <a:p>
            <a:r>
              <a:rPr lang="en-US" sz="4398"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8090"/>
            <a:ext cx="7485907" cy="5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16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8" y="1675869"/>
            <a:ext cx="11171634" cy="3101234"/>
          </a:xfrm>
        </p:spPr>
        <p:txBody>
          <a:bodyPr/>
          <a:lstStyle/>
          <a:p>
            <a:r>
              <a:rPr lang="en-GB" sz="4798" dirty="0"/>
              <a:t>The Problem</a:t>
            </a:r>
            <a:br>
              <a:rPr lang="en-GB" sz="4798" dirty="0"/>
            </a:br>
            <a:r>
              <a:rPr lang="en-GB" sz="4798" dirty="0"/>
              <a:t/>
            </a:r>
            <a:br>
              <a:rPr lang="en-GB" sz="4798" dirty="0"/>
            </a:br>
            <a:r>
              <a:rPr lang="en-GB" sz="4798" dirty="0"/>
              <a:t>Our programming tools are </a:t>
            </a:r>
            <a:r>
              <a:rPr lang="en-GB" sz="4798" b="1" dirty="0">
                <a:solidFill>
                  <a:schemeClr val="accent1"/>
                </a:solidFill>
              </a:rPr>
              <a:t>data-sparse</a:t>
            </a:r>
            <a:br>
              <a:rPr lang="en-GB" sz="4798" b="1" dirty="0">
                <a:solidFill>
                  <a:schemeClr val="accent1"/>
                </a:solidFill>
              </a:rPr>
            </a:br>
            <a:r>
              <a:rPr lang="en-GB" sz="2666" dirty="0"/>
              <a:t/>
            </a:r>
            <a:br>
              <a:rPr lang="en-GB" sz="2666" dirty="0"/>
            </a:br>
            <a:r>
              <a:rPr lang="en-GB" sz="2666" dirty="0"/>
              <a:t/>
            </a:r>
            <a:br>
              <a:rPr lang="en-GB" sz="2666" dirty="0"/>
            </a:br>
            <a:r>
              <a:rPr lang="en-GB" sz="2666" dirty="0"/>
              <a:t>getting data </a:t>
            </a:r>
            <a:r>
              <a:rPr lang="en-GB" sz="2666" b="1" dirty="0"/>
              <a:t>into</a:t>
            </a:r>
            <a:r>
              <a:rPr lang="en-GB" sz="2666" dirty="0"/>
              <a:t> a programming language is tiresome, error prone and boring</a:t>
            </a:r>
            <a:endParaRPr lang="en-GB" sz="3199" b="1" dirty="0">
              <a:solidFill>
                <a:schemeClr val="accent1"/>
              </a:solidFill>
            </a:endParaRPr>
          </a:p>
        </p:txBody>
      </p:sp>
    </p:spTree>
    <p:extLst>
      <p:ext uri="{BB962C8B-B14F-4D97-AF65-F5344CB8AC3E}">
        <p14:creationId xmlns:p14="http://schemas.microsoft.com/office/powerpoint/2010/main" val="51127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8" y="1675869"/>
            <a:ext cx="11171634" cy="3101234"/>
          </a:xfrm>
        </p:spPr>
        <p:txBody>
          <a:bodyPr/>
          <a:lstStyle/>
          <a:p>
            <a:r>
              <a:rPr lang="en-GB" sz="4798" dirty="0"/>
              <a:t>The Problem</a:t>
            </a:r>
            <a:br>
              <a:rPr lang="en-GB" sz="4798" dirty="0"/>
            </a:br>
            <a:r>
              <a:rPr lang="en-GB" sz="4798" dirty="0"/>
              <a:t/>
            </a:r>
            <a:br>
              <a:rPr lang="en-GB" sz="4798" dirty="0"/>
            </a:br>
            <a:r>
              <a:rPr lang="en-GB" sz="4798" dirty="0"/>
              <a:t>Our </a:t>
            </a:r>
            <a:r>
              <a:rPr lang="en-GB" sz="4798" dirty="0" smtClean="0"/>
              <a:t>data tools </a:t>
            </a:r>
            <a:r>
              <a:rPr lang="en-GB" sz="4798" dirty="0"/>
              <a:t>are </a:t>
            </a:r>
            <a:r>
              <a:rPr lang="en-GB" sz="4798" b="1" dirty="0" smtClean="0">
                <a:solidFill>
                  <a:schemeClr val="accent1"/>
                </a:solidFill>
              </a:rPr>
              <a:t>programming-sparse</a:t>
            </a:r>
            <a:r>
              <a:rPr lang="en-GB" sz="4798" b="1" dirty="0">
                <a:solidFill>
                  <a:schemeClr val="accent1"/>
                </a:solidFill>
              </a:rPr>
              <a:t/>
            </a:r>
            <a:br>
              <a:rPr lang="en-GB" sz="4798" b="1" dirty="0">
                <a:solidFill>
                  <a:schemeClr val="accent1"/>
                </a:solidFill>
              </a:rPr>
            </a:br>
            <a:r>
              <a:rPr lang="en-GB" sz="2666" dirty="0"/>
              <a:t/>
            </a:r>
            <a:br>
              <a:rPr lang="en-GB" sz="2666" dirty="0"/>
            </a:br>
            <a:r>
              <a:rPr lang="en-GB" sz="2666" dirty="0"/>
              <a:t/>
            </a:r>
            <a:br>
              <a:rPr lang="en-GB" sz="2666" dirty="0"/>
            </a:br>
            <a:r>
              <a:rPr lang="en-GB" sz="2666" dirty="0" smtClean="0"/>
              <a:t>doing programming in </a:t>
            </a:r>
            <a:r>
              <a:rPr lang="en-GB" sz="2666" dirty="0"/>
              <a:t>a </a:t>
            </a:r>
            <a:r>
              <a:rPr lang="en-GB" sz="2666" dirty="0" smtClean="0"/>
              <a:t>data tool is </a:t>
            </a:r>
            <a:r>
              <a:rPr lang="en-GB" sz="2666" dirty="0"/>
              <a:t>tiresome, error </a:t>
            </a:r>
            <a:r>
              <a:rPr lang="en-GB" sz="2666" dirty="0" smtClean="0"/>
              <a:t>prone, weak</a:t>
            </a:r>
            <a:endParaRPr lang="en-GB" sz="3199" b="1" dirty="0">
              <a:solidFill>
                <a:schemeClr val="accent1"/>
              </a:solidFill>
            </a:endParaRPr>
          </a:p>
        </p:txBody>
      </p:sp>
    </p:spTree>
    <p:extLst>
      <p:ext uri="{BB962C8B-B14F-4D97-AF65-F5344CB8AC3E}">
        <p14:creationId xmlns:p14="http://schemas.microsoft.com/office/powerpoint/2010/main" val="302591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694"/>
            <a:ext cx="11171634" cy="2838982"/>
          </a:xfrm>
        </p:spPr>
        <p:txBody>
          <a:bodyPr/>
          <a:lstStyle/>
          <a:p>
            <a:pPr algn="ctr"/>
            <a:r>
              <a:rPr lang="en-GB" dirty="0" smtClean="0"/>
              <a:t>We need to bring data </a:t>
            </a:r>
            <a:r>
              <a:rPr lang="en-GB" b="1" dirty="0" smtClean="0"/>
              <a:t>into</a:t>
            </a:r>
            <a:r>
              <a:rPr lang="en-GB" dirty="0" smtClean="0"/>
              <a:t> the language…</a:t>
            </a:r>
            <a:br>
              <a:rPr lang="en-GB" dirty="0" smtClean="0"/>
            </a:br>
            <a:r>
              <a:rPr lang="en-GB" dirty="0" smtClean="0"/>
              <a:t/>
            </a:r>
            <a:br>
              <a:rPr lang="en-GB" dirty="0" smtClean="0"/>
            </a:br>
            <a:r>
              <a:rPr lang="en-GB" sz="3998" dirty="0"/>
              <a:t>At internet scale, strongly tooled, strongly typed</a:t>
            </a:r>
            <a:endParaRPr lang="en-GB" dirty="0"/>
          </a:p>
        </p:txBody>
      </p:sp>
    </p:spTree>
    <p:extLst>
      <p:ext uri="{BB962C8B-B14F-4D97-AF65-F5344CB8AC3E}">
        <p14:creationId xmlns:p14="http://schemas.microsoft.com/office/powerpoint/2010/main" val="145592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Programming matters!</a:t>
            </a:r>
            <a:endParaRPr lang="en-GB" dirty="0"/>
          </a:p>
        </p:txBody>
      </p:sp>
      <p:pic>
        <p:nvPicPr>
          <p:cNvPr id="2052" name="Picture 4" descr="http://media.bizj.us/view/img/1599101/rpbehlmannhour-of-code-zuckerberg-poster*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86" y="1589880"/>
            <a:ext cx="5766616" cy="44518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techwithkids.com/blog/wp-content/uploads/2015/11/Obama-on-Hour-of-Co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83" y="2337147"/>
            <a:ext cx="5299433" cy="415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51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970" y="2328692"/>
            <a:ext cx="11164686" cy="3503651"/>
          </a:xfrm>
        </p:spPr>
        <p:txBody>
          <a:bodyPr/>
          <a:lstStyle/>
          <a:p>
            <a:pPr algn="ctr"/>
            <a:r>
              <a:rPr lang="en-GB" dirty="0" smtClean="0"/>
              <a:t>Problem: Integrate all of worldbank.org/data</a:t>
            </a:r>
            <a:r>
              <a:rPr lang="en-GB" dirty="0"/>
              <a:t/>
            </a:r>
            <a:br>
              <a:rPr lang="en-GB" dirty="0"/>
            </a:br>
            <a:r>
              <a:rPr lang="en-GB" dirty="0" smtClean="0"/>
              <a:t>“as if it were a library”</a:t>
            </a:r>
            <a:br>
              <a:rPr lang="en-GB" dirty="0" smtClean="0"/>
            </a:br>
            <a:r>
              <a:rPr lang="en-GB" dirty="0"/>
              <a:t/>
            </a:r>
            <a:br>
              <a:rPr lang="en-GB" dirty="0"/>
            </a:br>
            <a:endParaRPr lang="en-GB" sz="3297" b="1" dirty="0"/>
          </a:p>
        </p:txBody>
      </p:sp>
    </p:spTree>
    <p:extLst>
      <p:ext uri="{BB962C8B-B14F-4D97-AF65-F5344CB8AC3E}">
        <p14:creationId xmlns:p14="http://schemas.microsoft.com/office/powerpoint/2010/main" val="1401961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7576" y="4007420"/>
            <a:ext cx="10932088" cy="1725732"/>
          </a:xfrm>
        </p:spPr>
        <p:txBody>
          <a:bodyPr>
            <a:normAutofit/>
          </a:bodyPr>
          <a:lstStyle/>
          <a:p>
            <a:r>
              <a:rPr lang="en-US" dirty="0"/>
              <a:t>F# + </a:t>
            </a:r>
            <a:r>
              <a:rPr lang="en-US" dirty="0" err="1" smtClean="0"/>
              <a:t>WorldBank</a:t>
            </a:r>
            <a:endParaRPr lang="en-US" dirty="0" smtClean="0"/>
          </a:p>
          <a:p>
            <a:endParaRPr lang="en-US" dirty="0" smtClean="0"/>
          </a:p>
          <a:p>
            <a:r>
              <a:rPr lang="en-GB" dirty="0"/>
              <a:t>An F# type provider </a:t>
            </a:r>
            <a:r>
              <a:rPr lang="en-GB" dirty="0" smtClean="0"/>
              <a:t>for a specific large data source</a:t>
            </a:r>
            <a:endParaRPr lang="en-US" dirty="0"/>
          </a:p>
        </p:txBody>
      </p:sp>
    </p:spTree>
    <p:extLst>
      <p:ext uri="{BB962C8B-B14F-4D97-AF65-F5344CB8AC3E}">
        <p14:creationId xmlns:p14="http://schemas.microsoft.com/office/powerpoint/2010/main" val="237768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473" y="195092"/>
            <a:ext cx="11164686" cy="756810"/>
          </a:xfrm>
        </p:spPr>
        <p:txBody>
          <a:bodyPr/>
          <a:lstStyle/>
          <a:p>
            <a:pPr algn="ctr"/>
            <a:r>
              <a:rPr lang="en-GB" dirty="0" smtClean="0"/>
              <a:t>Enter F# Type Providers…</a:t>
            </a:r>
            <a:endParaRPr lang="en-GB" sz="3297" b="1" dirty="0"/>
          </a:p>
        </p:txBody>
      </p:sp>
      <p:pic>
        <p:nvPicPr>
          <p:cNvPr id="3" name="Picture 2"/>
          <p:cNvPicPr>
            <a:picLocks noChangeAspect="1"/>
          </p:cNvPicPr>
          <p:nvPr/>
        </p:nvPicPr>
        <p:blipFill>
          <a:blip r:embed="rId2"/>
          <a:stretch>
            <a:fillRect/>
          </a:stretch>
        </p:blipFill>
        <p:spPr>
          <a:xfrm>
            <a:off x="2344694" y="1273725"/>
            <a:ext cx="7602243" cy="5093579"/>
          </a:xfrm>
          <a:prstGeom prst="rect">
            <a:avLst/>
          </a:prstGeom>
          <a:ln>
            <a:solidFill>
              <a:schemeClr val="accent1"/>
            </a:solidFill>
          </a:ln>
        </p:spPr>
      </p:pic>
    </p:spTree>
    <p:extLst>
      <p:ext uri="{BB962C8B-B14F-4D97-AF65-F5344CB8AC3E}">
        <p14:creationId xmlns:p14="http://schemas.microsoft.com/office/powerpoint/2010/main" val="300173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046" y="230645"/>
            <a:ext cx="11147561" cy="623005"/>
          </a:xfrm>
        </p:spPr>
        <p:txBody>
          <a:bodyPr/>
          <a:lstStyle/>
          <a:p>
            <a:r>
              <a:rPr lang="en-GB" dirty="0">
                <a:latin typeface="Segoe UI Light" panose="020B0502040204020203" pitchFamily="34" charset="0"/>
              </a:rPr>
              <a:t>Theme #</a:t>
            </a:r>
            <a:r>
              <a:rPr lang="en-GB" dirty="0" smtClean="0">
                <a:latin typeface="Segoe UI Light" panose="020B0502040204020203" pitchFamily="34" charset="0"/>
              </a:rPr>
              <a:t>1 - Many </a:t>
            </a:r>
            <a:r>
              <a:rPr lang="en-GB" dirty="0">
                <a:latin typeface="Segoe UI Light" panose="020B0502040204020203" pitchFamily="34" charset="0"/>
              </a:rPr>
              <a:t>Data Sources, One </a:t>
            </a:r>
            <a:r>
              <a:rPr lang="en-GB" dirty="0" smtClean="0">
                <a:latin typeface="Segoe UI Light" panose="020B0502040204020203" pitchFamily="34" charset="0"/>
              </a:rPr>
              <a:t>Mechanism</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100" y="1488815"/>
            <a:ext cx="6605516" cy="4951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0752" y="5039239"/>
            <a:ext cx="509556" cy="276891"/>
          </a:xfrm>
          <a:prstGeom prst="rect">
            <a:avLst/>
          </a:prstGeom>
          <a:solidFill>
            <a:schemeClr val="tx1"/>
          </a:solidFill>
        </p:spPr>
        <p:txBody>
          <a:bodyPr wrap="none" lIns="0" tIns="0" rIns="0" bIns="0" rtlCol="0">
            <a:spAutoFit/>
          </a:bodyPr>
          <a:lstStyle/>
          <a:p>
            <a:pPr defTabSz="932634"/>
            <a:r>
              <a:rPr lang="en-GB" sz="1799"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7018" y="3245201"/>
            <a:ext cx="1596288" cy="646079"/>
          </a:xfrm>
          <a:prstGeom prst="rect">
            <a:avLst/>
          </a:prstGeom>
        </p:spPr>
        <p:txBody>
          <a:bodyPr wrap="none">
            <a:spAutoFit/>
          </a:bodyPr>
          <a:lstStyle/>
          <a:p>
            <a:pPr defTabSz="932634"/>
            <a:r>
              <a:rPr lang="en-GB" sz="1799" dirty="0">
                <a:solidFill>
                  <a:prstClr val="black"/>
                </a:solidFill>
                <a:latin typeface="Segoe UI Light" panose="020B0502040204020203" pitchFamily="34" charset="0"/>
              </a:rPr>
              <a:t>Segoe UI Light</a:t>
            </a:r>
          </a:p>
          <a:p>
            <a:pPr defTabSz="932634"/>
            <a:endParaRPr lang="en-GB" sz="1799"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211874270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#1</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088" y="1511526"/>
            <a:ext cx="11625085" cy="375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971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#2</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35</a:t>
            </a:fld>
            <a:endParaRPr lang="en-GB">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19" y="1415613"/>
            <a:ext cx="10358031" cy="3783584"/>
          </a:xfrm>
          <a:prstGeom prst="rect">
            <a:avLst/>
          </a:prstGeom>
        </p:spPr>
      </p:pic>
    </p:spTree>
    <p:extLst>
      <p:ext uri="{BB962C8B-B14F-4D97-AF65-F5344CB8AC3E}">
        <p14:creationId xmlns:p14="http://schemas.microsoft.com/office/powerpoint/2010/main" val="77575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CSV</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36</a:t>
            </a:fld>
            <a:endParaRPr lang="en-GB">
              <a:solidFill>
                <a:srgbClr val="FFFFFF"/>
              </a:solidFill>
            </a:endParaRPr>
          </a:p>
        </p:txBody>
      </p:sp>
      <p:pic>
        <p:nvPicPr>
          <p:cNvPr id="2" name="Picture 1"/>
          <p:cNvPicPr>
            <a:picLocks noChangeAspect="1"/>
          </p:cNvPicPr>
          <p:nvPr/>
        </p:nvPicPr>
        <p:blipFill rotWithShape="1">
          <a:blip r:embed="rId2"/>
          <a:srcRect t="6565"/>
          <a:stretch/>
        </p:blipFill>
        <p:spPr>
          <a:xfrm>
            <a:off x="1065048" y="1638846"/>
            <a:ext cx="10818549" cy="4999493"/>
          </a:xfrm>
          <a:prstGeom prst="rect">
            <a:avLst/>
          </a:prstGeom>
        </p:spPr>
      </p:pic>
    </p:spTree>
    <p:extLst>
      <p:ext uri="{BB962C8B-B14F-4D97-AF65-F5344CB8AC3E}">
        <p14:creationId xmlns:p14="http://schemas.microsoft.com/office/powerpoint/2010/main" val="165169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JSON</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37</a:t>
            </a:fld>
            <a:endParaRPr lang="en-GB">
              <a:solidFill>
                <a:srgbClr val="FFFFFF"/>
              </a:solidFill>
            </a:endParaRPr>
          </a:p>
        </p:txBody>
      </p:sp>
      <p:pic>
        <p:nvPicPr>
          <p:cNvPr id="2" name="Picture 1"/>
          <p:cNvPicPr>
            <a:picLocks noChangeAspect="1"/>
          </p:cNvPicPr>
          <p:nvPr/>
        </p:nvPicPr>
        <p:blipFill rotWithShape="1">
          <a:blip r:embed="rId2"/>
          <a:srcRect t="5831"/>
          <a:stretch/>
        </p:blipFill>
        <p:spPr>
          <a:xfrm>
            <a:off x="1116765" y="1447897"/>
            <a:ext cx="9921197" cy="5251969"/>
          </a:xfrm>
          <a:prstGeom prst="rect">
            <a:avLst/>
          </a:prstGeom>
        </p:spPr>
      </p:pic>
    </p:spTree>
    <p:extLst>
      <p:ext uri="{BB962C8B-B14F-4D97-AF65-F5344CB8AC3E}">
        <p14:creationId xmlns:p14="http://schemas.microsoft.com/office/powerpoint/2010/main" val="2262305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XML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38</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8769" y="1820727"/>
            <a:ext cx="10924607" cy="1946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16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latin typeface="Segoe UI Light" panose="020B0502040204020203" pitchFamily="34" charset="0"/>
                <a:cs typeface="Segoe UI Light" panose="020B0502040204020203" pitchFamily="34" charset="0"/>
              </a:rPr>
              <a:t>Hadoop</a:t>
            </a:r>
            <a:r>
              <a:rPr lang="en-GB" dirty="0" smtClean="0">
                <a:latin typeface="Segoe UI Light" panose="020B0502040204020203" pitchFamily="34" charset="0"/>
                <a:cs typeface="Segoe UI Light" panose="020B0502040204020203" pitchFamily="34" charset="0"/>
              </a:rPr>
              <a:t>/Hive</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39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291" y="1437569"/>
            <a:ext cx="11383850" cy="4663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28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Programming matters!</a:t>
            </a:r>
            <a:endParaRPr lang="en-GB" dirty="0"/>
          </a:p>
        </p:txBody>
      </p:sp>
      <p:sp>
        <p:nvSpPr>
          <p:cNvPr id="4" name="TextBox 3"/>
          <p:cNvSpPr txBox="1"/>
          <p:nvPr/>
        </p:nvSpPr>
        <p:spPr>
          <a:xfrm>
            <a:off x="1239269" y="2268366"/>
            <a:ext cx="9819584" cy="3533509"/>
          </a:xfrm>
          <a:prstGeom prst="rect">
            <a:avLst/>
          </a:prstGeom>
          <a:noFill/>
        </p:spPr>
        <p:txBody>
          <a:bodyPr wrap="none" lIns="179215" tIns="143372" rIns="179215" bIns="143372" rtlCol="0">
            <a:spAutoFit/>
          </a:bodyPr>
          <a:lstStyle/>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The worldwide view: </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10Million </a:t>
            </a:r>
            <a:r>
              <a:rPr lang="en-GB" sz="4400" dirty="0" err="1" smtClean="0">
                <a:latin typeface="Segoe UI Light" panose="020B0502040204020203" pitchFamily="34" charset="0"/>
                <a:cs typeface="Segoe UI Light" panose="020B0502040204020203" pitchFamily="34" charset="0"/>
              </a:rPr>
              <a:t>devs</a:t>
            </a:r>
            <a:r>
              <a:rPr lang="en-GB" sz="4400" dirty="0" smtClean="0">
                <a:latin typeface="Segoe UI Light" panose="020B0502040204020203" pitchFamily="34" charset="0"/>
                <a:cs typeface="Segoe UI Light" panose="020B0502040204020203" pitchFamily="34" charset="0"/>
              </a:rPr>
              <a:t> x $100K/year productivity </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a:t>
            </a:r>
          </a:p>
          <a:p>
            <a:pPr algn="ctr">
              <a:lnSpc>
                <a:spcPct val="90000"/>
              </a:lnSpc>
              <a:spcAft>
                <a:spcPts val="588"/>
              </a:spcAft>
            </a:pPr>
            <a:r>
              <a:rPr lang="en-GB" sz="4400" dirty="0" smtClean="0">
                <a:latin typeface="Segoe UI Light" panose="020B0502040204020203" pitchFamily="34" charset="0"/>
                <a:cs typeface="Segoe UI Light" panose="020B0502040204020203" pitchFamily="34" charset="0"/>
              </a:rPr>
              <a:t>$1Trillion/year</a:t>
            </a:r>
          </a:p>
          <a:p>
            <a:pPr algn="ctr">
              <a:lnSpc>
                <a:spcPct val="90000"/>
              </a:lnSpc>
              <a:spcAft>
                <a:spcPts val="588"/>
              </a:spcAft>
            </a:pPr>
            <a:endParaRPr lang="en-GB" sz="3600" dirty="0">
              <a:latin typeface="Segoe UI Light" panose="020B0502040204020203" pitchFamily="34" charset="0"/>
              <a:cs typeface="Segoe UI Light" panose="020B0502040204020203" pitchFamily="34" charset="0"/>
            </a:endParaRPr>
          </a:p>
        </p:txBody>
      </p:sp>
      <p:sp>
        <p:nvSpPr>
          <p:cNvPr id="5" name="TextBox 4"/>
          <p:cNvSpPr txBox="1"/>
          <p:nvPr/>
        </p:nvSpPr>
        <p:spPr>
          <a:xfrm>
            <a:off x="2491598" y="4857352"/>
            <a:ext cx="7314924" cy="1363684"/>
          </a:xfrm>
          <a:prstGeom prst="rect">
            <a:avLst/>
          </a:prstGeom>
          <a:noFill/>
        </p:spPr>
        <p:txBody>
          <a:bodyPr wrap="none" lIns="179215" tIns="143372" rIns="179215" bIns="143372" rtlCol="0">
            <a:spAutoFit/>
          </a:bodyPr>
          <a:lstStyle/>
          <a:p>
            <a:pPr algn="ctr">
              <a:lnSpc>
                <a:spcPct val="90000"/>
              </a:lnSpc>
              <a:spcAft>
                <a:spcPts val="588"/>
              </a:spcAft>
            </a:pPr>
            <a:endParaRPr lang="en-GB" sz="3600" dirty="0">
              <a:latin typeface="Segoe UI Light" panose="020B0502040204020203" pitchFamily="34" charset="0"/>
              <a:cs typeface="Segoe UI Light" panose="020B0502040204020203" pitchFamily="34" charset="0"/>
            </a:endParaRPr>
          </a:p>
          <a:p>
            <a:pPr algn="ctr">
              <a:lnSpc>
                <a:spcPct val="90000"/>
              </a:lnSpc>
              <a:spcAft>
                <a:spcPts val="588"/>
              </a:spcAft>
            </a:pPr>
            <a:r>
              <a:rPr lang="en-GB" sz="3600" dirty="0" smtClean="0">
                <a:latin typeface="Segoe UI Light" panose="020B0502040204020203" pitchFamily="34" charset="0"/>
                <a:cs typeface="Segoe UI Light" panose="020B0502040204020203" pitchFamily="34" charset="0"/>
              </a:rPr>
              <a:t>1% productivity increase = $1Billion!!</a:t>
            </a:r>
            <a:endParaRPr lang="en-GB"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3431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Web APIs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29" y="1427965"/>
            <a:ext cx="11006506" cy="4572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620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Entity Graphs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41</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30" y="1433507"/>
            <a:ext cx="11249162" cy="4310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50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WSDL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0951" y="1422285"/>
            <a:ext cx="11242195" cy="267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18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R</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652" y="6404066"/>
            <a:ext cx="2131995" cy="273567"/>
          </a:xfrm>
          <a:prstGeom prst="rect">
            <a:avLst/>
          </a:prstGeom>
        </p:spPr>
        <p:txBody>
          <a:bodyPr lIns="91359" tIns="45680" rIns="91359" bIns="45680"/>
          <a:lstStyle/>
          <a:p>
            <a:pPr defTabSz="1109398"/>
            <a:fld id="{20CE17AF-4091-48A7-8681-C3B1BE5CA3B0}" type="datetime1">
              <a:rPr lang="en-GB">
                <a:solidFill>
                  <a:srgbClr val="FFFFFF"/>
                </a:solidFill>
              </a:rPr>
              <a:pPr defTabSz="1109398"/>
              <a:t>10/02/2016</a:t>
            </a:fld>
            <a:endParaRPr lang="en-GB" dirty="0">
              <a:solidFill>
                <a:srgbClr val="FFFFFF"/>
              </a:solidFill>
            </a:endParaRPr>
          </a:p>
        </p:txBody>
      </p:sp>
      <p:sp>
        <p:nvSpPr>
          <p:cNvPr id="5" name="Footer Placeholder 4"/>
          <p:cNvSpPr>
            <a:spLocks noGrp="1"/>
          </p:cNvSpPr>
          <p:nvPr>
            <p:ph type="ftr" sz="quarter" idx="4294967295"/>
          </p:nvPr>
        </p:nvSpPr>
        <p:spPr>
          <a:xfrm>
            <a:off x="3125641" y="6404066"/>
            <a:ext cx="5885974" cy="273567"/>
          </a:xfrm>
          <a:prstGeom prst="rect">
            <a:avLst/>
          </a:prstGeom>
        </p:spPr>
        <p:txBody>
          <a:bodyPr lIns="91359" tIns="45680" rIns="91359" bIns="45680"/>
          <a:lstStyle/>
          <a:p>
            <a:pPr defTabSz="1109398"/>
            <a:endParaRPr lang="en-GB" dirty="0">
              <a:solidFill>
                <a:srgbClr val="FFFFFF"/>
              </a:solidFill>
            </a:endParaRPr>
          </a:p>
        </p:txBody>
      </p:sp>
      <p:sp>
        <p:nvSpPr>
          <p:cNvPr id="6" name="Slide Number Placeholder 5"/>
          <p:cNvSpPr>
            <a:spLocks noGrp="1"/>
          </p:cNvSpPr>
          <p:nvPr>
            <p:ph type="sldNum" sz="quarter" idx="4294967295"/>
          </p:nvPr>
        </p:nvSpPr>
        <p:spPr>
          <a:xfrm>
            <a:off x="9531150" y="6404066"/>
            <a:ext cx="2131995" cy="273567"/>
          </a:xfrm>
          <a:prstGeom prst="rect">
            <a:avLst/>
          </a:prstGeom>
        </p:spPr>
        <p:txBody>
          <a:bodyPr lIns="91359" tIns="45680" rIns="91359" bIns="45680"/>
          <a:lstStyle/>
          <a:p>
            <a:pPr defTabSz="1109398"/>
            <a:fld id="{66F9B19E-23E9-4120-A06C-57F6EDB783B3}" type="slidenum">
              <a:rPr lang="en-GB">
                <a:solidFill>
                  <a:srgbClr val="FFFFFF"/>
                </a:solidFill>
              </a:rPr>
              <a:pPr defTabSz="1109398"/>
              <a:t>43</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529" y="1430820"/>
            <a:ext cx="11334505" cy="37134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07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SQL #2 - Application</a:t>
            </a:r>
            <a:endParaRPr lang="en-GB" dirty="0"/>
          </a:p>
        </p:txBody>
      </p:sp>
      <p:sp>
        <p:nvSpPr>
          <p:cNvPr id="5" name="Rectangular Callout 4"/>
          <p:cNvSpPr/>
          <p:nvPr/>
        </p:nvSpPr>
        <p:spPr bwMode="auto">
          <a:xfrm>
            <a:off x="4279070" y="4677413"/>
            <a:ext cx="3218658" cy="615372"/>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3383233" y="2949896"/>
            <a:ext cx="2488716" cy="615372"/>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67" tIns="60934" rIns="121867" bIns="60934" numCol="1" rtlCol="0" anchor="ctr" anchorCtr="0" compatLnSpc="1">
            <a:prstTxWarp prst="textNoShape">
              <a:avLst/>
            </a:prstTxWarp>
            <a:spAutoFit/>
          </a:bodyPr>
          <a:lstStyle/>
          <a:p>
            <a:pPr algn="ctr" defTabSz="1218311" fontAlgn="base">
              <a:spcBef>
                <a:spcPct val="0"/>
              </a:spcBef>
              <a:spcAft>
                <a:spcPct val="0"/>
              </a:spcAft>
            </a:pPr>
            <a:r>
              <a:rPr lang="en-GB" sz="3199" b="1" dirty="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a:xfrm>
            <a:off x="519047" y="1448154"/>
            <a:ext cx="11147560" cy="540148"/>
          </a:xfrm>
        </p:spPr>
        <p:txBody>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92" y="1282285"/>
            <a:ext cx="11120854" cy="5103406"/>
          </a:xfrm>
          <a:prstGeom prst="rect">
            <a:avLst/>
          </a:prstGeom>
        </p:spPr>
      </p:pic>
    </p:spTree>
    <p:extLst>
      <p:ext uri="{BB962C8B-B14F-4D97-AF65-F5344CB8AC3E}">
        <p14:creationId xmlns:p14="http://schemas.microsoft.com/office/powerpoint/2010/main" val="3446249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Theme #2 - Data at Multiple Scales</a:t>
            </a:r>
            <a:endParaRPr lang="en-GB"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cs typeface="Segoe UI Light" panose="020B0502040204020203" pitchFamily="34" charset="0"/>
              </a:rPr>
              <a:t>From Everything to Individuals</a:t>
            </a:r>
            <a:endParaRPr lang="en-GB" dirty="0">
              <a:latin typeface="Segoe UI Light" panose="020B0502040204020203" pitchFamily="34" charset="0"/>
              <a:cs typeface="Segoe UI Light" panose="020B0502040204020203" pitchFamily="34" charset="0"/>
            </a:endParaRPr>
          </a:p>
        </p:txBody>
      </p:sp>
      <p:sp>
        <p:nvSpPr>
          <p:cNvPr id="7" name="Folded Corner 6"/>
          <p:cNvSpPr/>
          <p:nvPr/>
        </p:nvSpPr>
        <p:spPr>
          <a:xfrm>
            <a:off x="1644009" y="2464108"/>
            <a:ext cx="2083350"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data.AllEntites</a:t>
            </a:r>
            <a:endParaRPr lang="en-GB" sz="1799" b="1" dirty="0">
              <a:solidFill>
                <a:prstClr val="white"/>
              </a:solidFill>
              <a:latin typeface="Consolas" pitchFamily="49" charset="0"/>
              <a:cs typeface="Consolas" pitchFamily="49" charset="0"/>
            </a:endParaRPr>
          </a:p>
        </p:txBody>
      </p:sp>
      <p:sp>
        <p:nvSpPr>
          <p:cNvPr id="8" name="Rectangular Callout 7"/>
          <p:cNvSpPr/>
          <p:nvPr/>
        </p:nvSpPr>
        <p:spPr>
          <a:xfrm>
            <a:off x="7017078" y="1466627"/>
            <a:ext cx="3637859" cy="1569017"/>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009" y="3175788"/>
            <a:ext cx="4868281"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data.Automotive.``Automobile</a:t>
            </a:r>
            <a:r>
              <a:rPr lang="en-GB" sz="1799" b="1" dirty="0">
                <a:solidFill>
                  <a:prstClr val="white"/>
                </a:solidFill>
                <a:latin typeface="Consolas" pitchFamily="49" charset="0"/>
                <a:cs typeface="Consolas" pitchFamily="49" charset="0"/>
              </a:rPr>
              <a:t> Models``</a:t>
            </a:r>
          </a:p>
        </p:txBody>
      </p:sp>
      <p:sp>
        <p:nvSpPr>
          <p:cNvPr id="11" name="Folded Corner 10"/>
          <p:cNvSpPr/>
          <p:nvPr/>
        </p:nvSpPr>
        <p:spPr>
          <a:xfrm>
            <a:off x="1644008" y="4027002"/>
            <a:ext cx="8412738" cy="440561"/>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374" tIns="45687" rIns="91374" bIns="45687" rtlCol="0" anchor="ctr">
            <a:spAutoFit/>
          </a:bodyPr>
          <a:lstStyle/>
          <a:p>
            <a:pPr defTabSz="932634"/>
            <a:r>
              <a:rPr lang="en-GB" sz="1799" b="1" dirty="0" err="1">
                <a:solidFill>
                  <a:prstClr val="white"/>
                </a:solidFill>
                <a:latin typeface="Consolas" pitchFamily="49" charset="0"/>
                <a:cs typeface="Consolas" pitchFamily="49" charset="0"/>
              </a:rPr>
              <a:t>data.Automotive.``Automobile</a:t>
            </a:r>
            <a:r>
              <a:rPr lang="en-GB" sz="1799" b="1" dirty="0">
                <a:solidFill>
                  <a:prstClr val="white"/>
                </a:solidFill>
                <a:latin typeface="Consolas" pitchFamily="49" charset="0"/>
                <a:cs typeface="Consolas" pitchFamily="49" charset="0"/>
              </a:rPr>
              <a:t> </a:t>
            </a:r>
            <a:r>
              <a:rPr lang="en-GB" sz="1799" b="1" dirty="0" err="1">
                <a:solidFill>
                  <a:prstClr val="white"/>
                </a:solidFill>
                <a:latin typeface="Consolas" pitchFamily="49" charset="0"/>
                <a:cs typeface="Consolas" pitchFamily="49" charset="0"/>
              </a:rPr>
              <a:t>Models``.Individuals.``Porsche</a:t>
            </a:r>
            <a:r>
              <a:rPr lang="en-GB" sz="1799" b="1" dirty="0">
                <a:solidFill>
                  <a:prstClr val="white"/>
                </a:solidFill>
                <a:latin typeface="Consolas" pitchFamily="49" charset="0"/>
                <a:cs typeface="Consolas" pitchFamily="49" charset="0"/>
              </a:rPr>
              <a:t> 911``</a:t>
            </a:r>
          </a:p>
        </p:txBody>
      </p:sp>
      <p:sp>
        <p:nvSpPr>
          <p:cNvPr id="9" name="Rectangular Callout 8"/>
          <p:cNvSpPr/>
          <p:nvPr/>
        </p:nvSpPr>
        <p:spPr>
          <a:xfrm>
            <a:off x="2790973" y="5233289"/>
            <a:ext cx="4624784" cy="1199829"/>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58575" y="5233288"/>
            <a:ext cx="2269073" cy="1199829"/>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374" tIns="45687" rIns="91374" bIns="45687" rtlCol="0" anchor="ctr">
            <a:spAutoFit/>
          </a:bodyPr>
          <a:lstStyle/>
          <a:p>
            <a:pPr algn="ctr" defTabSz="932634"/>
            <a:r>
              <a:rPr lang="en-GB" sz="2399"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952803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612" y="744792"/>
            <a:ext cx="11068487" cy="3987226"/>
          </a:xfrm>
        </p:spPr>
        <p:txBody>
          <a:bodyPr/>
          <a:lstStyle/>
          <a:p>
            <a:pPr marL="85691" lvl="4" algn="r" defTabSz="932634" rtl="0">
              <a:lnSpc>
                <a:spcPct val="90000"/>
              </a:lnSpc>
              <a:spcBef>
                <a:spcPct val="20000"/>
              </a:spcBef>
              <a:buSzPct val="90000"/>
              <a:defRPr/>
            </a:pP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“The idea of </a:t>
            </a:r>
            <a:r>
              <a:rPr lang="en-GB" sz="3599" b="1" i="1" kern="1200" dirty="0">
                <a:solidFill>
                  <a:srgbClr val="00B050"/>
                </a:solidFill>
                <a:latin typeface="Segoe UI Light" panose="020B0502040204020203" pitchFamily="34" charset="0"/>
                <a:ea typeface="+mn-ea"/>
                <a:cs typeface="+mn-cs"/>
              </a:rPr>
              <a:t>integrating internet-scale information services </a:t>
            </a:r>
            <a:r>
              <a:rPr lang="en-GB" sz="3599" i="1" kern="1200" dirty="0">
                <a:solidFill>
                  <a:prstClr val="black"/>
                </a:solidFill>
                <a:latin typeface="Segoe UI Light" panose="020B0502040204020203" pitchFamily="34" charset="0"/>
                <a:ea typeface="+mn-ea"/>
                <a:cs typeface="+mn-cs"/>
              </a:rPr>
              <a:t>directly into the program's variable and type space is </a:t>
            </a:r>
            <a:r>
              <a:rPr lang="en-GB" sz="3599" b="1" i="1" kern="1200" dirty="0">
                <a:solidFill>
                  <a:srgbClr val="00B050"/>
                </a:solidFill>
                <a:latin typeface="Segoe UI Light" panose="020B0502040204020203" pitchFamily="34" charset="0"/>
                <a:ea typeface="+mn-ea"/>
                <a:cs typeface="+mn-cs"/>
              </a:rPr>
              <a:t>probably</a:t>
            </a:r>
            <a:r>
              <a:rPr lang="en-GB" sz="3599" i="1" kern="1200" dirty="0">
                <a:solidFill>
                  <a:srgbClr val="00B050"/>
                </a:solidFill>
                <a:latin typeface="Segoe UI Light" panose="020B0502040204020203" pitchFamily="34" charset="0"/>
                <a:ea typeface="+mn-ea"/>
                <a:cs typeface="+mn-cs"/>
              </a:rPr>
              <a:t> </a:t>
            </a:r>
            <a:r>
              <a:rPr lang="en-GB" sz="3599" b="1" i="1" kern="1200" dirty="0">
                <a:solidFill>
                  <a:srgbClr val="00B050"/>
                </a:solidFill>
                <a:latin typeface="Segoe UI Light" panose="020B0502040204020203" pitchFamily="34" charset="0"/>
                <a:ea typeface="+mn-ea"/>
                <a:cs typeface="+mn-cs"/>
              </a:rPr>
              <a:t>the most innovative programming language idea </a:t>
            </a:r>
            <a:r>
              <a:rPr lang="en-GB" sz="3599" i="1" kern="1200" dirty="0">
                <a:solidFill>
                  <a:prstClr val="black"/>
                </a:solidFill>
                <a:latin typeface="Segoe UI Light" panose="020B0502040204020203" pitchFamily="34" charset="0"/>
                <a:ea typeface="+mn-ea"/>
                <a:cs typeface="+mn-cs"/>
              </a:rPr>
              <a:t>I’ve heard of in a decade</a:t>
            </a: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a:t>
            </a: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Jim </a:t>
            </a:r>
            <a:r>
              <a:rPr lang="en-GB" sz="3599" kern="1200" dirty="0" err="1">
                <a:gradFill>
                  <a:gsLst>
                    <a:gs pos="0">
                      <a:prstClr val="black"/>
                    </a:gs>
                    <a:gs pos="86000">
                      <a:prstClr val="black"/>
                    </a:gs>
                  </a:gsLst>
                  <a:lin ang="5400000" scaled="0"/>
                </a:gradFill>
                <a:latin typeface="Segoe UI Light" panose="020B0502040204020203" pitchFamily="34" charset="0"/>
                <a:ea typeface="+mn-ea"/>
                <a:cs typeface="+mn-cs"/>
              </a:rPr>
              <a:t>Cordy</a:t>
            </a: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 Queens U</a:t>
            </a: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599"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599" kern="1200" dirty="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p>
        </p:txBody>
      </p:sp>
    </p:spTree>
    <p:extLst>
      <p:ext uri="{BB962C8B-B14F-4D97-AF65-F5344CB8AC3E}">
        <p14:creationId xmlns:p14="http://schemas.microsoft.com/office/powerpoint/2010/main" val="305066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174" y="1822556"/>
            <a:ext cx="10938892" cy="2126154"/>
          </a:xfrm>
        </p:spPr>
        <p:txBody>
          <a:bodyPr>
            <a:normAutofit lnSpcReduction="10000"/>
          </a:bodyPr>
          <a:lstStyle/>
          <a:p>
            <a:r>
              <a:rPr lang="en-GB" sz="8000" dirty="0" smtClean="0"/>
              <a:t>Programming + Data + </a:t>
            </a:r>
            <a:r>
              <a:rPr lang="en-GB" sz="8000" dirty="0" smtClean="0"/>
              <a:t>Cloud</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8798"/>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384844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04955"/>
            <a:ext cx="11171635" cy="2659190"/>
          </a:xfrm>
        </p:spPr>
        <p:txBody>
          <a:bodyPr/>
          <a:lstStyle/>
          <a:p>
            <a:pPr algn="ctr"/>
            <a:r>
              <a:rPr lang="en-GB" sz="4800" dirty="0" smtClean="0"/>
              <a:t>The problem: cloud programming is hard</a:t>
            </a:r>
            <a:br>
              <a:rPr lang="en-GB" sz="4800" dirty="0" smtClean="0"/>
            </a:br>
            <a:r>
              <a:rPr lang="en-GB" sz="4800" dirty="0"/>
              <a:t/>
            </a:r>
            <a:br>
              <a:rPr lang="en-GB" sz="4800" dirty="0"/>
            </a:br>
            <a:r>
              <a:rPr lang="en-GB" sz="4800" dirty="0" smtClean="0"/>
              <a:t>The solution: simple, scalable </a:t>
            </a:r>
            <a:r>
              <a:rPr lang="en-GB" sz="4800" dirty="0" err="1" smtClean="0"/>
              <a:t>cloud+data</a:t>
            </a:r>
            <a:r>
              <a:rPr lang="en-GB" sz="4800" dirty="0" smtClean="0"/>
              <a:t> scripting</a:t>
            </a:r>
            <a:endParaRPr lang="en-GB" sz="4800" b="1" dirty="0"/>
          </a:p>
        </p:txBody>
      </p:sp>
    </p:spTree>
    <p:extLst>
      <p:ext uri="{BB962C8B-B14F-4D97-AF65-F5344CB8AC3E}">
        <p14:creationId xmlns:p14="http://schemas.microsoft.com/office/powerpoint/2010/main" val="189025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68251" y="1921522"/>
            <a:ext cx="9153525" cy="4276725"/>
          </a:xfrm>
          <a:prstGeom prst="rect">
            <a:avLst/>
          </a:prstGeom>
        </p:spPr>
      </p:pic>
      <p:sp>
        <p:nvSpPr>
          <p:cNvPr id="5" name="Title 4"/>
          <p:cNvSpPr>
            <a:spLocks noGrp="1"/>
          </p:cNvSpPr>
          <p:nvPr>
            <p:ph type="title"/>
          </p:nvPr>
        </p:nvSpPr>
        <p:spPr>
          <a:xfrm>
            <a:off x="6045014" y="4848468"/>
            <a:ext cx="3979336" cy="271448"/>
          </a:xfrm>
          <a:solidFill>
            <a:schemeClr val="bg1"/>
          </a:solidFill>
        </p:spPr>
        <p:txBody>
          <a:bodyPr/>
          <a:lstStyle/>
          <a:p>
            <a:pPr algn="r"/>
            <a:endParaRPr lang="en-GB" sz="1960" dirty="0">
              <a:latin typeface="Segoe UI Light" panose="020B0502040204020203" pitchFamily="34" charset="0"/>
              <a:cs typeface="Segoe UI Light" panose="020B0502040204020203" pitchFamily="34" charset="0"/>
            </a:endParaRPr>
          </a:p>
        </p:txBody>
      </p:sp>
      <p:sp>
        <p:nvSpPr>
          <p:cNvPr id="7" name="Title 1"/>
          <p:cNvSpPr txBox="1">
            <a:spLocks/>
          </p:cNvSpPr>
          <p:nvPr/>
        </p:nvSpPr>
        <p:spPr>
          <a:xfrm>
            <a:off x="459195" y="510792"/>
            <a:ext cx="11171635" cy="664797"/>
          </a:xfrm>
          <a:prstGeom prst="rect">
            <a:avLst/>
          </a:prstGeom>
        </p:spPr>
        <p:txBody>
          <a:bodyPr vert="horz" wrap="square" lIns="0" tIns="0" rIns="0" bIns="0" rtlCol="0" anchor="t">
            <a:spAutoFit/>
          </a:bodyPr>
          <a:lstStyle>
            <a:lvl1pPr algn="l" defTabSz="1109938"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ctr"/>
            <a:r>
              <a:rPr lang="en-GB" sz="4800" dirty="0" smtClean="0">
                <a:latin typeface="Segoe UI Light" panose="020B0502040204020203" pitchFamily="34" charset="0"/>
                <a:cs typeface="Segoe UI Light" panose="020B0502040204020203" pitchFamily="34" charset="0"/>
              </a:rPr>
              <a:t>Context: Microsoft Azure</a:t>
            </a:r>
            <a:endParaRPr lang="en-GB" sz="48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6762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1523494"/>
          </a:xfrm>
        </p:spPr>
        <p:txBody>
          <a:bodyPr/>
          <a:lstStyle/>
          <a:p>
            <a:pPr algn="ctr"/>
            <a:r>
              <a:rPr lang="en-GB" dirty="0" smtClean="0">
                <a:latin typeface="Segoe Light" charset="0"/>
              </a:rPr>
              <a:t>But isn’t today is about </a:t>
            </a:r>
            <a:r>
              <a:rPr lang="en-GB" b="1" u="sng" dirty="0" smtClean="0">
                <a:latin typeface="Segoe Light" charset="0"/>
              </a:rPr>
              <a:t>data</a:t>
            </a:r>
            <a:r>
              <a:rPr lang="en-GB" dirty="0" smtClean="0">
                <a:latin typeface="Segoe Light" charset="0"/>
              </a:rPr>
              <a:t> and</a:t>
            </a:r>
            <a:r>
              <a:rPr lang="en-GB" b="1" u="sng" dirty="0" smtClean="0">
                <a:latin typeface="Segoe Light" charset="0"/>
              </a:rPr>
              <a:t> cloud</a:t>
            </a:r>
            <a:r>
              <a:rPr lang="en-GB" dirty="0" smtClean="0">
                <a:latin typeface="Segoe Light" charset="0"/>
              </a:rPr>
              <a:t>!??!</a:t>
            </a:r>
            <a:endParaRPr lang="en-GB" dirty="0">
              <a:latin typeface="Segoe Light" charset="0"/>
            </a:endParaRPr>
          </a:p>
        </p:txBody>
      </p:sp>
    </p:spTree>
    <p:extLst>
      <p:ext uri="{BB962C8B-B14F-4D97-AF65-F5344CB8AC3E}">
        <p14:creationId xmlns:p14="http://schemas.microsoft.com/office/powerpoint/2010/main" val="2863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966022" y="5586135"/>
            <a:ext cx="3979336" cy="271448"/>
          </a:xfrm>
        </p:spPr>
        <p:txBody>
          <a:bodyPr/>
          <a:lstStyle/>
          <a:p>
            <a:pPr algn="r"/>
            <a:r>
              <a:rPr lang="en-GB" sz="1960" dirty="0">
                <a:latin typeface="Segoe UI Light" panose="020B0502040204020203" pitchFamily="34" charset="0"/>
                <a:cs typeface="Segoe UI Light" panose="020B0502040204020203" pitchFamily="34" charset="0"/>
              </a:rPr>
              <a:t>100% open source, community driven</a:t>
            </a:r>
          </a:p>
        </p:txBody>
      </p:sp>
      <p:sp>
        <p:nvSpPr>
          <p:cNvPr id="2" name="Rectangle 1"/>
          <p:cNvSpPr/>
          <p:nvPr/>
        </p:nvSpPr>
        <p:spPr>
          <a:xfrm>
            <a:off x="537458" y="5525813"/>
            <a:ext cx="1985904" cy="392091"/>
          </a:xfrm>
          <a:prstGeom prst="rect">
            <a:avLst/>
          </a:prstGeom>
        </p:spPr>
        <p:txBody>
          <a:bodyPr wrap="none">
            <a:spAutoFit/>
          </a:bodyPr>
          <a:lstStyle/>
          <a:p>
            <a:r>
              <a:rPr lang="en-GB" sz="1960" dirty="0">
                <a:latin typeface="Segoe UI Light" panose="020B0502040204020203" pitchFamily="34" charset="0"/>
                <a:cs typeface="Segoe UI Light" panose="020B0502040204020203" pitchFamily="34" charset="0"/>
              </a:rPr>
              <a:t>http://mbrace.io/</a:t>
            </a:r>
          </a:p>
        </p:txBody>
      </p:sp>
      <p:pic>
        <p:nvPicPr>
          <p:cNvPr id="4" name="Picture 3"/>
          <p:cNvPicPr>
            <a:picLocks noChangeAspect="1"/>
          </p:cNvPicPr>
          <p:nvPr/>
        </p:nvPicPr>
        <p:blipFill rotWithShape="1">
          <a:blip r:embed="rId2"/>
          <a:srcRect t="18234" r="333"/>
          <a:stretch/>
        </p:blipFill>
        <p:spPr>
          <a:xfrm>
            <a:off x="1789201" y="968188"/>
            <a:ext cx="8192360" cy="4143335"/>
          </a:xfrm>
          <a:prstGeom prst="rect">
            <a:avLst/>
          </a:prstGeom>
        </p:spPr>
      </p:pic>
    </p:spTree>
    <p:extLst>
      <p:ext uri="{BB962C8B-B14F-4D97-AF65-F5344CB8AC3E}">
        <p14:creationId xmlns:p14="http://schemas.microsoft.com/office/powerpoint/2010/main" val="2074896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174" y="1822556"/>
            <a:ext cx="10938892" cy="2126154"/>
          </a:xfrm>
        </p:spPr>
        <p:txBody>
          <a:bodyPr>
            <a:normAutofit/>
          </a:bodyPr>
          <a:lstStyle/>
          <a:p>
            <a:r>
              <a:rPr lang="en-GB" sz="8000" dirty="0" smtClean="0"/>
              <a:t>Summary</a:t>
            </a:r>
            <a:endParaRPr lang="en-GB" sz="8000" dirty="0"/>
          </a:p>
        </p:txBody>
      </p:sp>
      <p:sp>
        <p:nvSpPr>
          <p:cNvPr id="5" name="Text Placeholder 4"/>
          <p:cNvSpPr>
            <a:spLocks noGrp="1"/>
          </p:cNvSpPr>
          <p:nvPr>
            <p:ph type="body" sz="quarter" idx="11"/>
          </p:nvPr>
        </p:nvSpPr>
        <p:spPr/>
        <p:txBody>
          <a:bodyPr>
            <a:noAutofit/>
          </a:bodyPr>
          <a:lstStyle/>
          <a:p>
            <a:endParaRPr lang="en-GB" sz="4798" dirty="0"/>
          </a:p>
        </p:txBody>
      </p:sp>
      <p:sp>
        <p:nvSpPr>
          <p:cNvPr id="6" name="Title 5"/>
          <p:cNvSpPr>
            <a:spLocks noGrp="1"/>
          </p:cNvSpPr>
          <p:nvPr>
            <p:ph type="title" idx="4294967295"/>
          </p:nvPr>
        </p:nvSpPr>
        <p:spPr>
          <a:xfrm>
            <a:off x="0" y="2128798"/>
            <a:ext cx="11171634" cy="1513670"/>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742080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00946716"/>
              </p:ext>
            </p:extLst>
          </p:nvPr>
        </p:nvGraphicFramePr>
        <p:xfrm>
          <a:off x="853406" y="1191163"/>
          <a:ext cx="10141298" cy="53298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1516847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AE88DAD-FE44-41C5-A665-578C6AD93CF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C61D05F-6FB0-4DDF-9C4A-474E8DDF668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F40727C-E4AA-4130-8F26-EE6CB499BE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6"/>
            <a:ext cx="3113064" cy="71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3" y="6349855"/>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Ideas matter!</a:t>
            </a:r>
            <a:endParaRPr lang="en-GB" dirty="0"/>
          </a:p>
        </p:txBody>
      </p:sp>
      <p:pic>
        <p:nvPicPr>
          <p:cNvPr id="2054" name="Picture 6" descr="https://s3-eu-central-1.amazonaws.com/centaur-wp/creativereview/prod/content/uploads/2015/10/DWYC_Station-Poster_555-1.jpg"/>
          <p:cNvPicPr>
            <a:picLocks noChangeAspect="1" noChangeArrowheads="1"/>
          </p:cNvPicPr>
          <p:nvPr/>
        </p:nvPicPr>
        <p:blipFill rotWithShape="1">
          <a:blip r:embed="rId2">
            <a:extLst>
              <a:ext uri="{28A0092B-C50C-407E-A947-70E740481C1C}">
                <a14:useLocalDpi xmlns:a14="http://schemas.microsoft.com/office/drawing/2010/main" val="0"/>
              </a:ext>
            </a:extLst>
          </a:blip>
          <a:srcRect l="34429" t="1147" r="6760"/>
          <a:stretch/>
        </p:blipFill>
        <p:spPr bwMode="auto">
          <a:xfrm>
            <a:off x="966651" y="1471748"/>
            <a:ext cx="3108960" cy="47267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BCambridge1"/>
          <p:cNvPicPr>
            <a:picLocks noChangeAspect="1" noChangeArrowheads="1"/>
          </p:cNvPicPr>
          <p:nvPr/>
        </p:nvPicPr>
        <p:blipFill rotWithShape="1">
          <a:blip r:embed="rId3">
            <a:extLst>
              <a:ext uri="{28A0092B-C50C-407E-A947-70E740481C1C}">
                <a14:useLocalDpi xmlns:a14="http://schemas.microsoft.com/office/drawing/2010/main" val="0"/>
              </a:ext>
            </a:extLst>
          </a:blip>
          <a:srcRect l="52125" r="180" b="-114"/>
          <a:stretch/>
        </p:blipFill>
        <p:spPr bwMode="auto">
          <a:xfrm>
            <a:off x="7785461" y="1471748"/>
            <a:ext cx="3377766" cy="472671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JBCambridge4"/>
          <p:cNvPicPr>
            <a:picLocks noChangeAspect="1" noChangeArrowheads="1"/>
          </p:cNvPicPr>
          <p:nvPr/>
        </p:nvPicPr>
        <p:blipFill rotWithShape="1">
          <a:blip r:embed="rId4">
            <a:extLst>
              <a:ext uri="{28A0092B-C50C-407E-A947-70E740481C1C}">
                <a14:useLocalDpi xmlns:a14="http://schemas.microsoft.com/office/drawing/2010/main" val="0"/>
              </a:ext>
            </a:extLst>
          </a:blip>
          <a:srcRect l="4124" t="5944" r="56028" b="2629"/>
          <a:stretch/>
        </p:blipFill>
        <p:spPr bwMode="auto">
          <a:xfrm>
            <a:off x="4519748" y="1471748"/>
            <a:ext cx="3090089" cy="472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847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90297" y="385912"/>
            <a:ext cx="11171635" cy="757306"/>
          </a:xfrm>
        </p:spPr>
        <p:txBody>
          <a:bodyPr/>
          <a:lstStyle/>
          <a:p>
            <a:r>
              <a:rPr lang="en-GB" dirty="0" smtClean="0"/>
              <a:t>Ideas matter!</a:t>
            </a:r>
            <a:endParaRPr lang="en-GB" dirty="0"/>
          </a:p>
        </p:txBody>
      </p:sp>
      <p:pic>
        <p:nvPicPr>
          <p:cNvPr id="5" name="Picture 6" descr="https://s3-eu-central-1.amazonaws.com/centaur-wp/creativereview/prod/content/uploads/2015/10/DWYC_Station-Poster_555-1.jpg"/>
          <p:cNvPicPr>
            <a:picLocks noChangeAspect="1" noChangeArrowheads="1"/>
          </p:cNvPicPr>
          <p:nvPr/>
        </p:nvPicPr>
        <p:blipFill rotWithShape="1">
          <a:blip r:embed="rId2">
            <a:extLst>
              <a:ext uri="{28A0092B-C50C-407E-A947-70E740481C1C}">
                <a14:useLocalDpi xmlns:a14="http://schemas.microsoft.com/office/drawing/2010/main" val="0"/>
              </a:ext>
            </a:extLst>
          </a:blip>
          <a:srcRect l="34429" t="1147" r="6760"/>
          <a:stretch/>
        </p:blipFill>
        <p:spPr bwMode="auto">
          <a:xfrm>
            <a:off x="966651" y="1471748"/>
            <a:ext cx="3108960" cy="4726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JBCambridge4"/>
          <p:cNvPicPr>
            <a:picLocks noChangeAspect="1" noChangeArrowheads="1"/>
          </p:cNvPicPr>
          <p:nvPr/>
        </p:nvPicPr>
        <p:blipFill rotWithShape="1">
          <a:blip r:embed="rId3">
            <a:extLst>
              <a:ext uri="{28A0092B-C50C-407E-A947-70E740481C1C}">
                <a14:useLocalDpi xmlns:a14="http://schemas.microsoft.com/office/drawing/2010/main" val="0"/>
              </a:ext>
            </a:extLst>
          </a:blip>
          <a:srcRect l="4124" t="5944" r="56028" b="2629"/>
          <a:stretch/>
        </p:blipFill>
        <p:spPr bwMode="auto">
          <a:xfrm>
            <a:off x="4519748" y="1471748"/>
            <a:ext cx="3090089" cy="47267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485479" y="1314156"/>
            <a:ext cx="3123047" cy="4477899"/>
            <a:chOff x="8485479" y="1314156"/>
            <a:chExt cx="3123047" cy="4477899"/>
          </a:xfrm>
        </p:grpSpPr>
        <p:sp>
          <p:nvSpPr>
            <p:cNvPr id="7" name="TextBox 6"/>
            <p:cNvSpPr txBox="1"/>
            <p:nvPr/>
          </p:nvSpPr>
          <p:spPr>
            <a:xfrm>
              <a:off x="8485479" y="1562971"/>
              <a:ext cx="3025544" cy="4229084"/>
            </a:xfrm>
            <a:prstGeom prst="rect">
              <a:avLst/>
            </a:prstGeom>
            <a:noFill/>
          </p:spPr>
          <p:txBody>
            <a:bodyPr wrap="none" lIns="179215" tIns="143372" rIns="179215" bIns="143372" rtlCol="0">
              <a:spAutoFit/>
            </a:bodyPr>
            <a:lstStyle/>
            <a:p>
              <a:pPr algn="ctr">
                <a:lnSpc>
                  <a:spcPct val="90000"/>
                </a:lnSpc>
                <a:spcAft>
                  <a:spcPts val="588"/>
                </a:spcAft>
              </a:pPr>
              <a:r>
                <a:rPr lang="en-GB" sz="3200" dirty="0" smtClean="0">
                  <a:latin typeface="Helvetica" panose="020B0604020202020204" pitchFamily="34" charset="0"/>
                  <a:cs typeface="Helvetica" panose="020B0604020202020204" pitchFamily="34" charset="0"/>
                </a:rPr>
                <a:t>To: developers</a:t>
              </a:r>
            </a:p>
            <a:p>
              <a:pPr algn="ctr">
                <a:lnSpc>
                  <a:spcPct val="90000"/>
                </a:lnSpc>
                <a:spcAft>
                  <a:spcPts val="588"/>
                </a:spcAft>
              </a:pPr>
              <a:r>
                <a:rPr lang="en-GB" sz="3200" dirty="0" smtClean="0">
                  <a:latin typeface="Helvetica" panose="020B0604020202020204" pitchFamily="34" charset="0"/>
                  <a:cs typeface="Helvetica" panose="020B0604020202020204" pitchFamily="34" charset="0"/>
                </a:rPr>
                <a:t>From: MSR</a:t>
              </a:r>
            </a:p>
            <a:p>
              <a:pPr algn="ctr">
                <a:lnSpc>
                  <a:spcPct val="90000"/>
                </a:lnSpc>
                <a:spcAft>
                  <a:spcPts val="588"/>
                </a:spcAft>
              </a:pPr>
              <a:endParaRPr lang="en-GB" sz="3200" dirty="0">
                <a:latin typeface="Helvetica" panose="020B0604020202020204" pitchFamily="34" charset="0"/>
                <a:cs typeface="Helvetica" panose="020B0604020202020204" pitchFamily="34" charset="0"/>
              </a:endParaRP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Cup&lt;T&gt;?</a:t>
              </a:r>
            </a:p>
            <a:p>
              <a:pPr algn="ctr">
                <a:lnSpc>
                  <a:spcPct val="90000"/>
                </a:lnSpc>
                <a:spcAft>
                  <a:spcPts val="588"/>
                </a:spcAft>
              </a:pPr>
              <a:r>
                <a:rPr lang="en-GB" sz="2400" dirty="0" err="1" smtClean="0">
                  <a:latin typeface="Helvetica" panose="020B0604020202020204" pitchFamily="34" charset="0"/>
                  <a:cs typeface="Helvetica" panose="020B0604020202020204" pitchFamily="34" charset="0"/>
                </a:rPr>
                <a:t>async</a:t>
              </a:r>
              <a:r>
                <a:rPr lang="en-GB" sz="2400" dirty="0" smtClean="0">
                  <a:latin typeface="Helvetica" panose="020B0604020202020204" pitchFamily="34" charset="0"/>
                  <a:cs typeface="Helvetica" panose="020B0604020202020204" pitchFamily="34" charset="0"/>
                </a:rPr>
                <a:t> { ? }</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(|A|B|) ?</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float&lt;kg&gt;?</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a:t>
              </a:r>
              <a:r>
                <a:rPr lang="en-GB" sz="2400" dirty="0" err="1" smtClean="0">
                  <a:latin typeface="Helvetica" panose="020B0604020202020204" pitchFamily="34" charset="0"/>
                  <a:cs typeface="Helvetica" panose="020B0604020202020204" pitchFamily="34" charset="0"/>
                </a:rPr>
                <a:t>a,b</a:t>
              </a:r>
              <a:r>
                <a:rPr lang="en-GB" sz="2400" dirty="0" smtClean="0">
                  <a:latin typeface="Helvetica" panose="020B0604020202020204" pitchFamily="34" charset="0"/>
                  <a:cs typeface="Helvetica" panose="020B0604020202020204" pitchFamily="34" charset="0"/>
                </a:rPr>
                <a:t>)?</a:t>
              </a:r>
            </a:p>
            <a:p>
              <a:pPr algn="ctr">
                <a:lnSpc>
                  <a:spcPct val="90000"/>
                </a:lnSpc>
                <a:spcAft>
                  <a:spcPts val="588"/>
                </a:spcAft>
              </a:pPr>
              <a:r>
                <a:rPr lang="en-GB" sz="2400" dirty="0" smtClean="0">
                  <a:latin typeface="Helvetica" panose="020B0604020202020204" pitchFamily="34" charset="0"/>
                  <a:cs typeface="Helvetica" panose="020B0604020202020204" pitchFamily="34" charset="0"/>
                </a:rPr>
                <a:t>immutable?</a:t>
              </a:r>
              <a:endParaRPr lang="en-GB" sz="1800" dirty="0">
                <a:latin typeface="Helvetica" panose="020B0604020202020204" pitchFamily="34" charset="0"/>
                <a:cs typeface="Helvetica" panose="020B0604020202020204" pitchFamily="34" charset="0"/>
              </a:endParaRPr>
            </a:p>
          </p:txBody>
        </p:sp>
        <p:pic>
          <p:nvPicPr>
            <p:cNvPr id="8" name="Picture 2" descr="JBCambridge4"/>
            <p:cNvPicPr>
              <a:picLocks noChangeAspect="1" noChangeArrowheads="1"/>
            </p:cNvPicPr>
            <p:nvPr/>
          </p:nvPicPr>
          <p:blipFill rotWithShape="1">
            <a:blip r:embed="rId3">
              <a:extLst>
                <a:ext uri="{28A0092B-C50C-407E-A947-70E740481C1C}">
                  <a14:useLocalDpi xmlns:a14="http://schemas.microsoft.com/office/drawing/2010/main" val="0"/>
                </a:ext>
              </a:extLst>
            </a:blip>
            <a:srcRect l="4124" t="5944" r="55603" b="12344"/>
            <a:stretch/>
          </p:blipFill>
          <p:spPr bwMode="auto">
            <a:xfrm>
              <a:off x="8485479" y="1314156"/>
              <a:ext cx="3123047" cy="4224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8584269" y="1471748"/>
              <a:ext cx="2710748" cy="2534295"/>
            </a:xfrm>
            <a:prstGeom prst="rect">
              <a:avLst/>
            </a:prstGeom>
          </p:spPr>
        </p:pic>
        <p:pic>
          <p:nvPicPr>
            <p:cNvPr id="10" name="Picture 9"/>
            <p:cNvPicPr>
              <a:picLocks noChangeAspect="1"/>
            </p:cNvPicPr>
            <p:nvPr/>
          </p:nvPicPr>
          <p:blipFill>
            <a:blip r:embed="rId4"/>
            <a:stretch>
              <a:fillRect/>
            </a:stretch>
          </p:blipFill>
          <p:spPr>
            <a:xfrm>
              <a:off x="8724545" y="2909833"/>
              <a:ext cx="2710748" cy="2534295"/>
            </a:xfrm>
            <a:prstGeom prst="rect">
              <a:avLst/>
            </a:prstGeom>
          </p:spPr>
        </p:pic>
        <p:sp>
          <p:nvSpPr>
            <p:cNvPr id="11" name="TextBox 10"/>
            <p:cNvSpPr txBox="1"/>
            <p:nvPr/>
          </p:nvSpPr>
          <p:spPr>
            <a:xfrm>
              <a:off x="8584268" y="1471748"/>
              <a:ext cx="2926755" cy="3795119"/>
            </a:xfrm>
            <a:prstGeom prst="rect">
              <a:avLst/>
            </a:prstGeom>
            <a:noFill/>
          </p:spPr>
          <p:txBody>
            <a:bodyPr wrap="square" lIns="179215" tIns="143372" rIns="179215" bIns="143372" rtlCol="0">
              <a:spAutoFit/>
            </a:bodyPr>
            <a:lstStyle/>
            <a:p>
              <a:pPr>
                <a:lnSpc>
                  <a:spcPct val="90000"/>
                </a:lnSpc>
                <a:spcAft>
                  <a:spcPts val="588"/>
                </a:spcAft>
              </a:pPr>
              <a:r>
                <a:rPr lang="en-GB" sz="2000" dirty="0" smtClean="0">
                  <a:solidFill>
                    <a:schemeClr val="bg1"/>
                  </a:solidFill>
                  <a:latin typeface="Helvetica" panose="020B0604020202020204" pitchFamily="34" charset="0"/>
                  <a:cs typeface="Helvetica" panose="020B0604020202020204" pitchFamily="34" charset="0"/>
                </a:rPr>
                <a:t>To: developers</a:t>
              </a:r>
            </a:p>
            <a:p>
              <a:pPr algn="ctr">
                <a:lnSpc>
                  <a:spcPct val="90000"/>
                </a:lnSpc>
                <a:spcAft>
                  <a:spcPts val="588"/>
                </a:spcAft>
              </a:pPr>
              <a:endParaRPr lang="en-GB" sz="1200" dirty="0">
                <a:latin typeface="Helvetica" panose="020B0604020202020204" pitchFamily="34" charset="0"/>
                <a:cs typeface="Helvetica" panose="020B0604020202020204" pitchFamily="34" charset="0"/>
              </a:endParaRPr>
            </a:p>
            <a:p>
              <a:pPr>
                <a:lnSpc>
                  <a:spcPct val="90000"/>
                </a:lnSpc>
                <a:spcAft>
                  <a:spcPts val="588"/>
                </a:spcAft>
              </a:pPr>
              <a:r>
                <a:rPr lang="en-GB" sz="1600" dirty="0" smtClean="0">
                  <a:latin typeface="Helvetica" panose="020B0604020202020204" pitchFamily="34" charset="0"/>
                  <a:cs typeface="Helvetica" panose="020B0604020202020204" pitchFamily="34" charset="0"/>
                </a:rPr>
                <a:t>Cup&lt;T&gt;?</a:t>
              </a:r>
            </a:p>
            <a:p>
              <a:pPr>
                <a:lnSpc>
                  <a:spcPct val="90000"/>
                </a:lnSpc>
                <a:spcAft>
                  <a:spcPts val="588"/>
                </a:spcAft>
              </a:pPr>
              <a:r>
                <a:rPr lang="en-GB" sz="1600" dirty="0" err="1" smtClean="0">
                  <a:latin typeface="Helvetica" panose="020B0604020202020204" pitchFamily="34" charset="0"/>
                  <a:cs typeface="Helvetica" panose="020B0604020202020204" pitchFamily="34" charset="0"/>
                </a:rPr>
                <a:t>async</a:t>
              </a:r>
              <a:r>
                <a:rPr lang="en-GB" sz="1600" dirty="0" smtClean="0">
                  <a:latin typeface="Helvetica" panose="020B0604020202020204" pitchFamily="34" charset="0"/>
                  <a:cs typeface="Helvetica" panose="020B0604020202020204" pitchFamily="34" charset="0"/>
                </a:rPr>
                <a:t> { ? }</a:t>
              </a:r>
            </a:p>
            <a:p>
              <a:pPr>
                <a:lnSpc>
                  <a:spcPct val="90000"/>
                </a:lnSpc>
                <a:spcAft>
                  <a:spcPts val="588"/>
                </a:spcAft>
              </a:pPr>
              <a:r>
                <a:rPr lang="en-GB" sz="1600" dirty="0" smtClean="0">
                  <a:latin typeface="Helvetica" panose="020B0604020202020204" pitchFamily="34" charset="0"/>
                  <a:cs typeface="Helvetica" panose="020B0604020202020204" pitchFamily="34" charset="0"/>
                </a:rPr>
                <a:t>(|A|B|) ?</a:t>
              </a:r>
            </a:p>
            <a:p>
              <a:pPr>
                <a:lnSpc>
                  <a:spcPct val="90000"/>
                </a:lnSpc>
                <a:spcAft>
                  <a:spcPts val="588"/>
                </a:spcAft>
              </a:pPr>
              <a:r>
                <a:rPr lang="en-GB" sz="1600" dirty="0" smtClean="0">
                  <a:latin typeface="Helvetica" panose="020B0604020202020204" pitchFamily="34" charset="0"/>
                  <a:cs typeface="Helvetica" panose="020B0604020202020204" pitchFamily="34" charset="0"/>
                </a:rPr>
                <a:t>float&lt;kg&gt;?</a:t>
              </a:r>
            </a:p>
            <a:p>
              <a:pPr>
                <a:lnSpc>
                  <a:spcPct val="90000"/>
                </a:lnSpc>
                <a:spcAft>
                  <a:spcPts val="588"/>
                </a:spcAft>
              </a:pPr>
              <a:r>
                <a:rPr lang="en-GB" sz="1600" dirty="0" smtClean="0">
                  <a:latin typeface="Helvetica" panose="020B0604020202020204" pitchFamily="34" charset="0"/>
                  <a:cs typeface="Helvetica" panose="020B0604020202020204" pitchFamily="34" charset="0"/>
                </a:rPr>
                <a:t>(</a:t>
              </a:r>
              <a:r>
                <a:rPr lang="en-GB" sz="1600" dirty="0" err="1" smtClean="0">
                  <a:latin typeface="Helvetica" panose="020B0604020202020204" pitchFamily="34" charset="0"/>
                  <a:cs typeface="Helvetica" panose="020B0604020202020204" pitchFamily="34" charset="0"/>
                </a:rPr>
                <a:t>a,b</a:t>
              </a:r>
              <a:r>
                <a:rPr lang="en-GB" sz="1600" dirty="0" smtClean="0">
                  <a:latin typeface="Helvetica" panose="020B0604020202020204" pitchFamily="34" charset="0"/>
                  <a:cs typeface="Helvetica" panose="020B0604020202020204" pitchFamily="34" charset="0"/>
                </a:rPr>
                <a:t>)?</a:t>
              </a:r>
            </a:p>
            <a:p>
              <a:pPr>
                <a:lnSpc>
                  <a:spcPct val="90000"/>
                </a:lnSpc>
                <a:spcAft>
                  <a:spcPts val="588"/>
                </a:spcAft>
              </a:pPr>
              <a:r>
                <a:rPr lang="en-GB" sz="1600" dirty="0" smtClean="0">
                  <a:latin typeface="Helvetica" panose="020B0604020202020204" pitchFamily="34" charset="0"/>
                  <a:cs typeface="Helvetica" panose="020B0604020202020204" pitchFamily="34" charset="0"/>
                </a:rPr>
                <a:t>safe?       immutable?</a:t>
              </a:r>
            </a:p>
            <a:p>
              <a:pPr>
                <a:lnSpc>
                  <a:spcPct val="90000"/>
                </a:lnSpc>
                <a:spcAft>
                  <a:spcPts val="588"/>
                </a:spcAft>
              </a:pPr>
              <a:r>
                <a:rPr lang="en-GB" sz="1600" dirty="0" smtClean="0">
                  <a:latin typeface="Helvetica" panose="020B0604020202020204" pitchFamily="34" charset="0"/>
                  <a:cs typeface="Helvetica" panose="020B0604020202020204" pitchFamily="34" charset="0"/>
                </a:rPr>
                <a:t>secure?   private?</a:t>
              </a: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Yours, </a:t>
              </a: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Microsoft Research</a:t>
              </a:r>
            </a:p>
            <a:p>
              <a:pPr algn="r">
                <a:lnSpc>
                  <a:spcPct val="90000"/>
                </a:lnSpc>
                <a:spcAft>
                  <a:spcPts val="588"/>
                </a:spcAft>
              </a:pPr>
              <a:r>
                <a:rPr lang="en-GB" sz="1600" dirty="0" smtClean="0">
                  <a:latin typeface="Helvetica" panose="020B0604020202020204" pitchFamily="34" charset="0"/>
                  <a:cs typeface="Helvetica" panose="020B0604020202020204" pitchFamily="34" charset="0"/>
                </a:rPr>
                <a:t>Cambridge</a:t>
              </a:r>
              <a:endParaRPr lang="en-GB" sz="12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344807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412867"/>
            <a:ext cx="5531327" cy="556134"/>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1"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72" tIns="54382" rIns="108772" bIns="54382"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36906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9" y="804006"/>
            <a:ext cx="11171635" cy="761747"/>
          </a:xfrm>
        </p:spPr>
        <p:txBody>
          <a:bodyPr/>
          <a:lstStyle/>
          <a:p>
            <a:pPr algn="ctr"/>
            <a:r>
              <a:rPr lang="en-GB" dirty="0" smtClean="0">
                <a:latin typeface="Segoe Light" charset="0"/>
              </a:rPr>
              <a:t>Aside: Excel!!</a:t>
            </a:r>
            <a:endParaRPr lang="en-GB" b="1" dirty="0"/>
          </a:p>
        </p:txBody>
      </p:sp>
      <p:pic>
        <p:nvPicPr>
          <p:cNvPr id="1026" name="Picture 2" descr="http://images.techhive.com/images/article/2014/04/full_ui-100259373-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137" y="2227939"/>
            <a:ext cx="5026000" cy="3769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gpht.com/GkNfqm17WFuzaIR87_oz690ErF63hL08Ngj73QtDxyWlCOF80d2gWd2GHrPLJJ-YmHYS=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87" y="361841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bi9FmxQ7c4oOlv0SNRYKE2c0QWYS0UKZMRuqrSGs6pE-yTUOb0AsUxc22zuea3KGzf5enLTtdMI=s640-h400-e3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1130" y="2481943"/>
            <a:ext cx="4216128" cy="263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9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2966" y="492119"/>
            <a:ext cx="10786002" cy="3081715"/>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998" dirty="0">
                  <a:latin typeface="Segoe UI Light" panose="020B0502040204020203" pitchFamily="34" charset="0"/>
                </a:rPr>
                <a:t>X</a:t>
              </a: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998" dirty="0">
                  <a:latin typeface="Segoe UI Light" panose="020B0502040204020203" pitchFamily="34" charset="0"/>
                </a:rPr>
                <a:t>Y</a:t>
              </a:r>
            </a:p>
          </p:txBody>
        </p:sp>
      </p:grpSp>
      <p:sp>
        <p:nvSpPr>
          <p:cNvPr id="10" name="Left-Right Arrow 9"/>
          <p:cNvSpPr/>
          <p:nvPr/>
        </p:nvSpPr>
        <p:spPr bwMode="auto">
          <a:xfrm>
            <a:off x="5278276" y="1740103"/>
            <a:ext cx="1622104" cy="643692"/>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endParaRPr lang="en-GB" sz="2199"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69001" y="1446636"/>
            <a:ext cx="440654" cy="1230625"/>
          </a:xfrm>
          <a:prstGeom prst="rect">
            <a:avLst/>
          </a:prstGeom>
          <a:noFill/>
        </p:spPr>
        <p:txBody>
          <a:bodyPr wrap="none" lIns="0" tIns="0" rIns="0" bIns="0" rtlCol="0">
            <a:spAutoFit/>
          </a:bodyPr>
          <a:lstStyle/>
          <a:p>
            <a:r>
              <a:rPr lang="en-GB" sz="7997" b="1" dirty="0">
                <a:gradFill>
                  <a:gsLst>
                    <a:gs pos="0">
                      <a:schemeClr val="tx1"/>
                    </a:gs>
                    <a:gs pos="86000">
                      <a:schemeClr val="tx1"/>
                    </a:gs>
                  </a:gsLst>
                  <a:lin ang="5400000" scaled="0"/>
                </a:gradFill>
                <a:latin typeface="Segoe Light" pitchFamily="34" charset="0"/>
              </a:rPr>
              <a:t>?</a:t>
            </a:r>
            <a:endParaRPr lang="en-GB" sz="21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09229481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2966" y="492119"/>
            <a:ext cx="10786002" cy="3081715"/>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398" dirty="0">
                  <a:latin typeface="Segoe UI Light" panose="020B0502040204020203" pitchFamily="34" charset="0"/>
                </a:rPr>
                <a:t>Code</a:t>
              </a: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553" tIns="247553" rIns="247553" bIns="247553" numCol="1" spcCol="1270" anchor="ctr" anchorCtr="0">
              <a:noAutofit/>
            </a:bodyPr>
            <a:lstStyle/>
            <a:p>
              <a:pPr algn="ctr" defTabSz="2888094">
                <a:lnSpc>
                  <a:spcPct val="90000"/>
                </a:lnSpc>
                <a:spcBef>
                  <a:spcPct val="0"/>
                </a:spcBef>
                <a:spcAft>
                  <a:spcPct val="35000"/>
                </a:spcAft>
              </a:pPr>
              <a:r>
                <a:rPr lang="en-GB" sz="5398" dirty="0">
                  <a:latin typeface="Segoe UI Light" panose="020B0502040204020203" pitchFamily="34" charset="0"/>
                </a:rPr>
                <a:t>Data</a:t>
              </a:r>
            </a:p>
          </p:txBody>
        </p:sp>
      </p:grpSp>
      <p:sp>
        <p:nvSpPr>
          <p:cNvPr id="10" name="Left-Right Arrow 9"/>
          <p:cNvSpPr/>
          <p:nvPr/>
        </p:nvSpPr>
        <p:spPr bwMode="auto">
          <a:xfrm>
            <a:off x="5278276" y="1740103"/>
            <a:ext cx="1622104" cy="643692"/>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endParaRPr lang="en-GB" sz="2199"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4784" y="3278443"/>
            <a:ext cx="2730258" cy="1602542"/>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r>
              <a:rPr lang="en-GB" sz="2399"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0666" y="3278443"/>
            <a:ext cx="2730258" cy="1602542"/>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00" tIns="45700" rIns="91400" bIns="45700" numCol="1" rtlCol="0" anchor="ctr" anchorCtr="0" compatLnSpc="1">
            <a:prstTxWarp prst="textNoShape">
              <a:avLst/>
            </a:prstTxWarp>
          </a:bodyPr>
          <a:lstStyle/>
          <a:p>
            <a:pPr algn="ctr" defTabSz="913733" fontAlgn="base">
              <a:spcBef>
                <a:spcPct val="0"/>
              </a:spcBef>
              <a:spcAft>
                <a:spcPct val="0"/>
              </a:spcAft>
            </a:pPr>
            <a:r>
              <a:rPr lang="en-GB" sz="2399"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967142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2285241"/>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We are living through an information revolution</a:t>
            </a:r>
            <a:endParaRPr lang="en-GB" dirty="0">
              <a:latin typeface="Segoe Light" charset="0"/>
            </a:endParaRPr>
          </a:p>
        </p:txBody>
      </p:sp>
    </p:spTree>
    <p:extLst>
      <p:ext uri="{BB962C8B-B14F-4D97-AF65-F5344CB8AC3E}">
        <p14:creationId xmlns:p14="http://schemas.microsoft.com/office/powerpoint/2010/main" val="1649047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39" y="1322979"/>
            <a:ext cx="9843182" cy="4974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59989" y="1775119"/>
          <a:ext cx="5470470" cy="329566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670710" y="5556729"/>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2012</a:t>
            </a:r>
          </a:p>
        </p:txBody>
      </p:sp>
      <p:sp>
        <p:nvSpPr>
          <p:cNvPr id="7" name="TextBox 6"/>
          <p:cNvSpPr txBox="1"/>
          <p:nvPr/>
        </p:nvSpPr>
        <p:spPr>
          <a:xfrm>
            <a:off x="11370614" y="5556730"/>
            <a:ext cx="39754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2013</a:t>
            </a:r>
          </a:p>
        </p:txBody>
      </p:sp>
      <p:sp>
        <p:nvSpPr>
          <p:cNvPr id="8" name="TextBox 7"/>
          <p:cNvSpPr txBox="1"/>
          <p:nvPr/>
        </p:nvSpPr>
        <p:spPr>
          <a:xfrm>
            <a:off x="10644321" y="5925183"/>
            <a:ext cx="447238"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6,432</a:t>
            </a:r>
          </a:p>
        </p:txBody>
      </p:sp>
      <p:sp>
        <p:nvSpPr>
          <p:cNvPr id="9" name="TextBox 8"/>
          <p:cNvSpPr txBox="1"/>
          <p:nvPr/>
        </p:nvSpPr>
        <p:spPr>
          <a:xfrm>
            <a:off x="11353219" y="5925183"/>
            <a:ext cx="546625" cy="215444"/>
          </a:xfrm>
          <a:prstGeom prst="rect">
            <a:avLst/>
          </a:prstGeom>
          <a:noFill/>
        </p:spPr>
        <p:txBody>
          <a:bodyPr wrap="none" lIns="0" tIns="0" rIns="0" bIns="0" rtlCol="0">
            <a:spAutoFit/>
          </a:bodyPr>
          <a:lstStyle/>
          <a:p>
            <a:pPr defTabSz="932634"/>
            <a:r>
              <a:rPr lang="en-GB" sz="1400" b="1" dirty="0">
                <a:solidFill>
                  <a:prstClr val="black"/>
                </a:solidFill>
                <a:latin typeface="Helvetica" pitchFamily="34" charset="0"/>
              </a:rPr>
              <a:t>10,537</a:t>
            </a:r>
          </a:p>
        </p:txBody>
      </p:sp>
    </p:spTree>
    <p:extLst>
      <p:ext uri="{BB962C8B-B14F-4D97-AF65-F5344CB8AC3E}">
        <p14:creationId xmlns:p14="http://schemas.microsoft.com/office/powerpoint/2010/main" val="374116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5.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20451</TotalTime>
  <Words>1161</Words>
  <Application>Microsoft Office PowerPoint</Application>
  <PresentationFormat>Custom</PresentationFormat>
  <Paragraphs>222</Paragraphs>
  <Slides>57</Slides>
  <Notes>6</Notes>
  <HiddenSlides>0</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57</vt:i4>
      </vt:variant>
    </vt:vector>
  </HeadingPairs>
  <TitlesOfParts>
    <vt:vector size="82" baseType="lpstr">
      <vt:lpstr>Segoe UI Light</vt:lpstr>
      <vt:lpstr>Segoe UI</vt:lpstr>
      <vt:lpstr>Wingdings</vt:lpstr>
      <vt:lpstr>Arial</vt:lpstr>
      <vt:lpstr>Segoe Light</vt:lpstr>
      <vt:lpstr>Candara</vt:lpstr>
      <vt:lpstr>Helvetica</vt:lpstr>
      <vt:lpstr>Consolas</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3_FSharp-teched-europe-2010-v2</vt:lpstr>
      <vt:lpstr>5-30599_GA_Summit_2015_Template</vt:lpstr>
      <vt:lpstr>4_FSharp-teched-europe-2010-v2</vt:lpstr>
      <vt:lpstr>5_FSharp-teched-europe-2010-v2</vt:lpstr>
      <vt:lpstr>6_FSharp-teched-europe-2010-v2</vt:lpstr>
      <vt:lpstr>PowerPoint Presentation</vt:lpstr>
      <vt:lpstr>Our Expertise (at MSR Cambridge)  </vt:lpstr>
      <vt:lpstr>Programming matters!</vt:lpstr>
      <vt:lpstr>Programming matters!</vt:lpstr>
      <vt:lpstr>But isn’t today is about data and cloud!??!</vt:lpstr>
      <vt:lpstr>PowerPoint Presentation</vt:lpstr>
      <vt:lpstr>PowerPoint Presentation</vt:lpstr>
      <vt:lpstr>Proposition 1 We are living through an information revolution</vt:lpstr>
      <vt:lpstr>The Information Revolution</vt:lpstr>
      <vt:lpstr>Proposition 2 Our programming languages are information-sparse</vt:lpstr>
      <vt:lpstr>Proposition 3 This is a big problem   for all languages (Java, C#, F#, Python, C++, …)</vt:lpstr>
      <vt:lpstr>We need to bring information into the language…  At internet-scale, strongly tooled, strongly typed</vt:lpstr>
      <vt:lpstr>But before we get into that…  A bit about F#</vt:lpstr>
      <vt:lpstr>PowerPoint Presentation</vt:lpstr>
      <vt:lpstr>Example #1 (power company)</vt:lpstr>
      <vt:lpstr>Example #1 (power company)</vt:lpstr>
      <vt:lpstr>Example #1 (Simon Cousins, Energy Sector)</vt:lpstr>
      <vt:lpstr>Example #1 (Simon Cousins, Energy Sector)</vt:lpstr>
      <vt:lpstr>PowerPoint Presentation</vt:lpstr>
      <vt:lpstr>PowerPoint Presentation</vt:lpstr>
      <vt:lpstr>Example #2: F# for Cloud Social Gaming </vt:lpstr>
      <vt:lpstr>F# for Android, iOS, Linux, Mac  fsharp.org/use/android fsharp.org/use/ios  fsharp.org/use/linux fsharp.org/use/mac   </vt:lpstr>
      <vt:lpstr> </vt:lpstr>
      <vt:lpstr>Data is like water…</vt:lpstr>
      <vt:lpstr>Data is like water…</vt:lpstr>
      <vt:lpstr>Actually these days it’s more like a flood…</vt:lpstr>
      <vt:lpstr>The Problem  Our programming tools are data-sparse   getting data into a programming language is tiresome, error prone and boring</vt:lpstr>
      <vt:lpstr>The Problem  Our data tools are programming-sparse   doing programming in a data tool is tiresome, error prone, weak</vt:lpstr>
      <vt:lpstr>We need to bring data into the language…  At internet scale, strongly tooled, strongly typed</vt:lpstr>
      <vt:lpstr>Problem: Integrate all of worldbank.org/data “as if it were a library”  </vt:lpstr>
      <vt:lpstr>PowerPoint Presentation</vt:lpstr>
      <vt:lpstr>Enter F# Type Providers…</vt:lpstr>
      <vt:lpstr>Theme #1 - Many Data Sources, One Mechanism</vt:lpstr>
      <vt:lpstr>SQL #1</vt:lpstr>
      <vt:lpstr>SQL #2</vt:lpstr>
      <vt:lpstr>CSV</vt:lpstr>
      <vt:lpstr>JSON</vt:lpstr>
      <vt:lpstr>XML</vt:lpstr>
      <vt:lpstr>Hadoop/Hive</vt:lpstr>
      <vt:lpstr>Web APIs</vt:lpstr>
      <vt:lpstr>Entity Graphs</vt:lpstr>
      <vt:lpstr>WSDL</vt:lpstr>
      <vt:lpstr>R</vt:lpstr>
      <vt:lpstr>SQL #2 - Application</vt:lpstr>
      <vt:lpstr>Theme #2 - Data at Multiple Scales</vt:lpstr>
      <vt:lpstr>“The idea of integrating internet-scale information services directly into the program's variable and type space is probably the most innovative programming language idea I’ve heard of in a decade”    (Jim Cordy, Queens U)  Overly kind, but thought provoking!</vt:lpstr>
      <vt:lpstr> </vt:lpstr>
      <vt:lpstr>The problem: cloud programming is hard  The solution: simple, scalable cloud+data scripting</vt:lpstr>
      <vt:lpstr>PowerPoint Presentation</vt:lpstr>
      <vt:lpstr>100% open source, community driven</vt:lpstr>
      <vt:lpstr> </vt:lpstr>
      <vt:lpstr>Summary</vt:lpstr>
      <vt:lpstr>Questions?</vt:lpstr>
      <vt:lpstr>Ideas matter!</vt:lpstr>
      <vt:lpstr>Ideas matter!</vt:lpstr>
      <vt:lpstr>Providing Units of Measure</vt:lpstr>
      <vt:lpstr>Aside: Excel!!</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404</cp:revision>
  <cp:lastPrinted>2010-05-11T05:02:34Z</cp:lastPrinted>
  <dcterms:created xsi:type="dcterms:W3CDTF">2010-11-09T11:20:14Z</dcterms:created>
  <dcterms:modified xsi:type="dcterms:W3CDTF">2016-02-10T16:25:11Z</dcterms:modified>
  <cp:category>TechEd Europe 2010</cp:category>
</cp:coreProperties>
</file>